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30"/>
  </p:notesMasterIdLst>
  <p:handoutMasterIdLst>
    <p:handoutMasterId r:id="rId31"/>
  </p:handoutMasterIdLst>
  <p:sldIdLst>
    <p:sldId id="257" r:id="rId5"/>
    <p:sldId id="389" r:id="rId6"/>
    <p:sldId id="474" r:id="rId7"/>
    <p:sldId id="475" r:id="rId8"/>
    <p:sldId id="477" r:id="rId9"/>
    <p:sldId id="478" r:id="rId10"/>
    <p:sldId id="479" r:id="rId11"/>
    <p:sldId id="480" r:id="rId12"/>
    <p:sldId id="483" r:id="rId13"/>
    <p:sldId id="484" r:id="rId14"/>
    <p:sldId id="487" r:id="rId15"/>
    <p:sldId id="488" r:id="rId16"/>
    <p:sldId id="489" r:id="rId17"/>
    <p:sldId id="481" r:id="rId18"/>
    <p:sldId id="482" r:id="rId19"/>
    <p:sldId id="491" r:id="rId20"/>
    <p:sldId id="492" r:id="rId21"/>
    <p:sldId id="493" r:id="rId22"/>
    <p:sldId id="486" r:id="rId23"/>
    <p:sldId id="485" r:id="rId24"/>
    <p:sldId id="476" r:id="rId25"/>
    <p:sldId id="425" r:id="rId26"/>
    <p:sldId id="490" r:id="rId27"/>
    <p:sldId id="471" r:id="rId28"/>
    <p:sldId id="39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A3AB"/>
    <a:srgbClr val="0C6E9C"/>
    <a:srgbClr val="FFFFFF"/>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C96372-9FB6-4E3F-AA15-53ADD237DB9F}" v="403" dt="2022-11-16T12:43:51.1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3725" autoAdjust="0"/>
  </p:normalViewPr>
  <p:slideViewPr>
    <p:cSldViewPr snapToGrid="0">
      <p:cViewPr varScale="1">
        <p:scale>
          <a:sx n="48" d="100"/>
          <a:sy n="48" d="100"/>
        </p:scale>
        <p:origin x="58" y="826"/>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12/1/2022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22.jpeg>
</file>

<file path=ppt/media/image3.jpe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12/1/2022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444837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16</a:t>
            </a:fld>
            <a:endParaRPr lang="en-US"/>
          </a:p>
        </p:txBody>
      </p:sp>
    </p:spTree>
    <p:extLst>
      <p:ext uri="{BB962C8B-B14F-4D97-AF65-F5344CB8AC3E}">
        <p14:creationId xmlns:p14="http://schemas.microsoft.com/office/powerpoint/2010/main" val="3964993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17</a:t>
            </a:fld>
            <a:endParaRPr lang="en-US"/>
          </a:p>
        </p:txBody>
      </p:sp>
    </p:spTree>
    <p:extLst>
      <p:ext uri="{BB962C8B-B14F-4D97-AF65-F5344CB8AC3E}">
        <p14:creationId xmlns:p14="http://schemas.microsoft.com/office/powerpoint/2010/main" val="2451625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21</a:t>
            </a:fld>
            <a:endParaRPr lang="en-US"/>
          </a:p>
        </p:txBody>
      </p:sp>
    </p:spTree>
    <p:extLst>
      <p:ext uri="{BB962C8B-B14F-4D97-AF65-F5344CB8AC3E}">
        <p14:creationId xmlns:p14="http://schemas.microsoft.com/office/powerpoint/2010/main" val="10407785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23</a:t>
            </a:fld>
            <a:endParaRPr lang="en-US"/>
          </a:p>
        </p:txBody>
      </p:sp>
    </p:spTree>
    <p:extLst>
      <p:ext uri="{BB962C8B-B14F-4D97-AF65-F5344CB8AC3E}">
        <p14:creationId xmlns:p14="http://schemas.microsoft.com/office/powerpoint/2010/main" val="4648143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24</a:t>
            </a:fld>
            <a:endParaRPr lang="en-US"/>
          </a:p>
        </p:txBody>
      </p:sp>
    </p:spTree>
    <p:extLst>
      <p:ext uri="{BB962C8B-B14F-4D97-AF65-F5344CB8AC3E}">
        <p14:creationId xmlns:p14="http://schemas.microsoft.com/office/powerpoint/2010/main" val="3477119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hyperlink" Target="https://www.adrianbulat.com/human-pose-estimation" TargetMode="External"/><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hyperlink" Target="https://paperswithcode.com/sota/2d-human-pose-estimation-on-ochuman" TargetMode="External"/><Relationship Id="rId4" Type="http://schemas.openxmlformats.org/officeDocument/2006/relationships/hyperlink" Target="https://www.arxiv-vanity.com/papers/1609.01743/"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727576"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8106990" y="3175093"/>
            <a:ext cx="3565524" cy="738927"/>
          </a:xfrm>
        </p:spPr>
        <p:txBody>
          <a:bodyPr anchor="ctr">
            <a:noAutofit/>
          </a:bodyPr>
          <a:lstStyle/>
          <a:p>
            <a:pPr algn="ctr"/>
            <a:r>
              <a:rPr lang="en-US" sz="5400" dirty="0" err="1">
                <a:solidFill>
                  <a:srgbClr val="FFFFFF"/>
                </a:solidFill>
                <a:effectLst>
                  <a:outerShdw blurRad="38100" dist="38100" dir="2700000" algn="tl">
                    <a:srgbClr val="000000">
                      <a:alpha val="43137"/>
                    </a:srgbClr>
                  </a:outerShdw>
                </a:effectLst>
                <a:latin typeface="Bahnschrift SemiBold" panose="020B0502040204020203" pitchFamily="34" charset="0"/>
              </a:rPr>
              <a:t>Đồ</a:t>
            </a:r>
            <a:r>
              <a:rPr lang="en-US" sz="5400" dirty="0">
                <a:solidFill>
                  <a:srgbClr val="FFFFFF"/>
                </a:solidFill>
                <a:effectLst>
                  <a:outerShdw blurRad="38100" dist="38100" dir="2700000" algn="tl">
                    <a:srgbClr val="000000">
                      <a:alpha val="43137"/>
                    </a:srgbClr>
                  </a:outerShdw>
                </a:effectLst>
                <a:latin typeface="Bahnschrift SemiBold" panose="020B0502040204020203" pitchFamily="34" charset="0"/>
              </a:rPr>
              <a:t> </a:t>
            </a:r>
            <a:r>
              <a:rPr lang="en-US" sz="5400" dirty="0" err="1">
                <a:solidFill>
                  <a:srgbClr val="FFFFFF"/>
                </a:solidFill>
                <a:effectLst>
                  <a:outerShdw blurRad="38100" dist="38100" dir="2700000" algn="tl">
                    <a:srgbClr val="000000">
                      <a:alpha val="43137"/>
                    </a:srgbClr>
                  </a:outerShdw>
                </a:effectLst>
                <a:latin typeface="Bahnschrift SemiBold" panose="020B0502040204020203" pitchFamily="34" charset="0"/>
              </a:rPr>
              <a:t>án</a:t>
            </a:r>
            <a:r>
              <a:rPr lang="en-US" sz="5400" dirty="0">
                <a:solidFill>
                  <a:srgbClr val="FFFFFF"/>
                </a:solidFill>
                <a:effectLst>
                  <a:outerShdw blurRad="38100" dist="38100" dir="2700000" algn="tl">
                    <a:srgbClr val="000000">
                      <a:alpha val="43137"/>
                    </a:srgbClr>
                  </a:outerShdw>
                </a:effectLst>
                <a:latin typeface="Bahnschrift SemiBold" panose="020B0502040204020203" pitchFamily="34" charset="0"/>
              </a:rPr>
              <a:t> 8</a:t>
            </a:r>
          </a:p>
        </p:txBody>
      </p:sp>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591127" y="776377"/>
            <a:ext cx="6655062" cy="5536360"/>
          </a:xfr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lIns="180000" rIns="180000" anchor="ctr" anchorCtr="0">
            <a:normAutofit/>
          </a:bodyPr>
          <a:lstStyle/>
          <a:p>
            <a:r>
              <a:rPr lang="en-US" sz="4000">
                <a:effectLst>
                  <a:outerShdw blurRad="38100" dist="38100" dir="2700000" algn="tl">
                    <a:srgbClr val="000000">
                      <a:alpha val="43137"/>
                    </a:srgbClr>
                  </a:outerShdw>
                </a:effectLst>
                <a:latin typeface="Bahnschrift SemiBold" panose="020B0502040204020203" pitchFamily="34" charset="0"/>
              </a:rPr>
              <a:t>Nhận dạng tư thế</a:t>
            </a:r>
            <a:r>
              <a:rPr lang="en-US" sz="4000" dirty="0">
                <a:effectLst>
                  <a:outerShdw blurRad="38100" dist="38100" dir="2700000" algn="tl">
                    <a:srgbClr val="000000">
                      <a:alpha val="43137"/>
                    </a:srgbClr>
                  </a:outerShdw>
                </a:effectLst>
                <a:latin typeface="Bahnschrift SemiBold" panose="020B0502040204020203" pitchFamily="34" charset="0"/>
              </a:rPr>
              <a:t> </a:t>
            </a:r>
            <a:r>
              <a:rPr lang="en-US" sz="4000">
                <a:effectLst>
                  <a:outerShdw blurRad="38100" dist="38100" dir="2700000" algn="tl">
                    <a:srgbClr val="000000">
                      <a:alpha val="43137"/>
                    </a:srgbClr>
                  </a:outerShdw>
                </a:effectLst>
                <a:latin typeface="Bahnschrift SemiBold" panose="020B0502040204020203" pitchFamily="34" charset="0"/>
              </a:rPr>
              <a:t>2D</a:t>
            </a:r>
            <a:r>
              <a:rPr lang="en-US" sz="4000" dirty="0">
                <a:effectLst>
                  <a:outerShdw blurRad="38100" dist="38100" dir="2700000" algn="tl">
                    <a:srgbClr val="000000">
                      <a:alpha val="43137"/>
                    </a:srgbClr>
                  </a:outerShdw>
                </a:effectLst>
                <a:latin typeface="Bahnschrift SemiBold" panose="020B0502040204020203" pitchFamily="34" charset="0"/>
              </a:rPr>
              <a:t>, </a:t>
            </a:r>
            <a:r>
              <a:rPr lang="en-US" sz="4000">
                <a:effectLst>
                  <a:outerShdw blurRad="38100" dist="38100" dir="2700000" algn="tl">
                    <a:srgbClr val="000000">
                      <a:alpha val="43137"/>
                    </a:srgbClr>
                  </a:outerShdw>
                </a:effectLst>
                <a:latin typeface="Bahnschrift SemiBold" panose="020B0502040204020203" pitchFamily="34" charset="0"/>
              </a:rPr>
              <a:t>3D </a:t>
            </a:r>
            <a:br>
              <a:rPr lang="en-US" sz="4000">
                <a:effectLst>
                  <a:outerShdw blurRad="38100" dist="38100" dir="2700000" algn="tl">
                    <a:srgbClr val="000000">
                      <a:alpha val="43137"/>
                    </a:srgbClr>
                  </a:outerShdw>
                </a:effectLst>
                <a:latin typeface="Bahnschrift SemiBold" panose="020B0502040204020203" pitchFamily="34" charset="0"/>
              </a:rPr>
            </a:br>
            <a:r>
              <a:rPr lang="en-US" sz="4000">
                <a:effectLst>
                  <a:outerShdw blurRad="38100" dist="38100" dir="2700000" algn="tl">
                    <a:srgbClr val="000000">
                      <a:alpha val="43137"/>
                    </a:srgbClr>
                  </a:outerShdw>
                </a:effectLst>
                <a:latin typeface="Bahnschrift SemiBold" panose="020B0502040204020203" pitchFamily="34" charset="0"/>
              </a:rPr>
              <a:t>và </a:t>
            </a:r>
            <a:r>
              <a:rPr lang="en-US" sz="4000" dirty="0" err="1">
                <a:effectLst>
                  <a:outerShdw blurRad="38100" dist="38100" dir="2700000" algn="tl">
                    <a:srgbClr val="000000">
                      <a:alpha val="43137"/>
                    </a:srgbClr>
                  </a:outerShdw>
                </a:effectLst>
                <a:latin typeface="Bahnschrift SemiBold" panose="020B0502040204020203" pitchFamily="34" charset="0"/>
              </a:rPr>
              <a:t>ứng</a:t>
            </a:r>
            <a:r>
              <a:rPr lang="en-US" sz="4000" dirty="0">
                <a:effectLst>
                  <a:outerShdw blurRad="38100" dist="38100" dir="2700000" algn="tl">
                    <a:srgbClr val="000000">
                      <a:alpha val="43137"/>
                    </a:srgbClr>
                  </a:outerShdw>
                </a:effectLst>
                <a:latin typeface="Bahnschrift SemiBold" panose="020B0502040204020203" pitchFamily="34" charset="0"/>
              </a:rPr>
              <a:t> </a:t>
            </a:r>
            <a:r>
              <a:rPr lang="en-US" sz="4000" dirty="0" err="1">
                <a:effectLst>
                  <a:outerShdw blurRad="38100" dist="38100" dir="2700000" algn="tl">
                    <a:srgbClr val="000000">
                      <a:alpha val="43137"/>
                    </a:srgbClr>
                  </a:outerShdw>
                </a:effectLst>
                <a:latin typeface="Bahnschrift SemiBold" panose="020B0502040204020203" pitchFamily="34" charset="0"/>
              </a:rPr>
              <a:t>dụng</a:t>
            </a:r>
            <a:endParaRPr lang="en-US" sz="4000" dirty="0">
              <a:effectLst>
                <a:outerShdw blurRad="38100" dist="38100" dir="2700000" algn="tl">
                  <a:srgbClr val="000000">
                    <a:alpha val="43137"/>
                  </a:srgbClr>
                </a:outerShdw>
              </a:effectLst>
              <a:latin typeface="Bahnschrift SemiBold" panose="020B0502040204020203" pitchFamily="34" charset="0"/>
            </a:endParaRPr>
          </a:p>
        </p:txBody>
      </p:sp>
    </p:spTree>
    <p:extLst>
      <p:ext uri="{BB962C8B-B14F-4D97-AF65-F5344CB8AC3E}">
        <p14:creationId xmlns:p14="http://schemas.microsoft.com/office/powerpoint/2010/main" val="752814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latin typeface="Gill Sans MT (Body)"/>
              </a:rPr>
              <a:pPr/>
              <a:t>10</a:t>
            </a:fld>
            <a:endParaRPr lang="en-US">
              <a:latin typeface="Gill Sans MT (Body)"/>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latin typeface="Gill Sans MT (Body)"/>
              </a:rPr>
              <a:t>Pose Estimation</a:t>
            </a:r>
            <a:endParaRPr lang="en-US" dirty="0">
              <a:latin typeface="Gill Sans MT (Body)"/>
            </a:endParaRPr>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latin typeface="Gill Sans MT (Body)"/>
              </a:rPr>
              <a:t>Thursday, December 1st, 2022</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latin typeface="Gill Sans MT (Body)"/>
              </a:rPr>
              <a:t>Phương pháp Multi-Instance Pose Network</a:t>
            </a:r>
            <a:endParaRPr lang="en-US" sz="2800" dirty="0">
              <a:solidFill>
                <a:schemeClr val="tx1">
                  <a:alpha val="60000"/>
                </a:schemeClr>
              </a:solidFill>
              <a:latin typeface="Gill Sans MT (Body)"/>
            </a:endParaRPr>
          </a:p>
        </p:txBody>
      </p:sp>
      <mc:AlternateContent xmlns:mc="http://schemas.openxmlformats.org/markup-compatibility/2006" xmlns:a14="http://schemas.microsoft.com/office/drawing/2010/main">
        <mc:Choice Requires="a14">
          <p:sp>
            <p:nvSpPr>
              <p:cNvPr id="4" name="Content Placeholder 11">
                <a:extLst>
                  <a:ext uri="{FF2B5EF4-FFF2-40B4-BE49-F238E27FC236}">
                    <a16:creationId xmlns:a16="http://schemas.microsoft.com/office/drawing/2014/main" id="{7F5DFEB4-5D33-7B9B-771C-B3BAFC9200BA}"/>
                  </a:ext>
                </a:extLst>
              </p:cNvPr>
              <p:cNvSpPr txBox="1">
                <a:spLocks/>
              </p:cNvSpPr>
              <p:nvPr/>
            </p:nvSpPr>
            <p:spPr>
              <a:xfrm>
                <a:off x="550862" y="2507376"/>
                <a:ext cx="10711187" cy="2877328"/>
              </a:xfrm>
              <a:prstGeom prst="rect">
                <a:avLst/>
              </a:prstGeom>
              <a:noFill/>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AutoNum type="arabicPeriod" startAt="2"/>
                </a:pPr>
                <a:r>
                  <a:rPr lang="en-US" sz="1700">
                    <a:latin typeface="Gill Sans MT (Body)"/>
                  </a:rPr>
                  <a:t>MIMB</a:t>
                </a:r>
              </a:p>
              <a:p>
                <a:pPr marL="0" indent="0">
                  <a:buNone/>
                </a:pPr>
                <a:r>
                  <a:rPr lang="en-US" sz="1700">
                    <a:latin typeface="Gill Sans MT (Body)"/>
                  </a:rPr>
                  <a:t>Với các công thức:</a:t>
                </a:r>
              </a:p>
              <a:p>
                <a:pPr marL="0" indent="0" algn="ctr">
                  <a:buNone/>
                </a:pPr>
                <a14:m>
                  <m:oMath xmlns:m="http://schemas.openxmlformats.org/officeDocument/2006/math">
                    <m:sSub>
                      <m:sSubPr>
                        <m:ctrlPr>
                          <a:rPr lang="pt-BR" sz="1700" i="1" smtClean="0">
                            <a:latin typeface="Cambria Math" panose="02040503050406030204" pitchFamily="18" charset="0"/>
                          </a:rPr>
                        </m:ctrlPr>
                      </m:sSubPr>
                      <m:e>
                        <m:r>
                          <a:rPr lang="en-US" sz="1700" b="0" i="1" smtClean="0">
                            <a:latin typeface="Cambria Math" panose="02040503050406030204" pitchFamily="18" charset="0"/>
                          </a:rPr>
                          <m:t>𝑠</m:t>
                        </m:r>
                      </m:e>
                      <m:sub>
                        <m:r>
                          <a:rPr lang="en-US" sz="1700" b="0" i="1" smtClean="0">
                            <a:latin typeface="Cambria Math" panose="02040503050406030204" pitchFamily="18" charset="0"/>
                          </a:rPr>
                          <m:t>𝑐</m:t>
                        </m:r>
                      </m:sub>
                    </m:sSub>
                    <m:r>
                      <a:rPr lang="pt-BR" sz="1700" i="1">
                        <a:latin typeface="Cambria Math" panose="02040503050406030204" pitchFamily="18" charset="0"/>
                      </a:rPr>
                      <m:t> = </m:t>
                    </m:r>
                    <m:sSub>
                      <m:sSubPr>
                        <m:ctrlPr>
                          <a:rPr lang="pt-BR" sz="1700" i="1" smtClean="0">
                            <a:latin typeface="Cambria Math" panose="02040503050406030204" pitchFamily="18" charset="0"/>
                          </a:rPr>
                        </m:ctrlPr>
                      </m:sSubPr>
                      <m:e>
                        <m:r>
                          <a:rPr lang="en-US" sz="1700" b="1" i="0" smtClean="0">
                            <a:latin typeface="Cambria Math" panose="02040503050406030204" pitchFamily="18" charset="0"/>
                          </a:rPr>
                          <m:t>𝐅</m:t>
                        </m:r>
                      </m:e>
                      <m:sub>
                        <m:r>
                          <a:rPr lang="en-US" sz="1700" b="0" i="1" smtClean="0">
                            <a:latin typeface="Cambria Math" panose="02040503050406030204" pitchFamily="18" charset="0"/>
                          </a:rPr>
                          <m:t>𝑠𝑞</m:t>
                        </m:r>
                      </m:sub>
                    </m:sSub>
                    <m:d>
                      <m:dPr>
                        <m:ctrlPr>
                          <a:rPr lang="pt-BR" sz="1700" i="1" smtClean="0">
                            <a:latin typeface="Cambria Math" panose="02040503050406030204" pitchFamily="18" charset="0"/>
                          </a:rPr>
                        </m:ctrlPr>
                      </m:dPr>
                      <m:e>
                        <m:sSub>
                          <m:sSubPr>
                            <m:ctrlPr>
                              <a:rPr lang="pt-BR" sz="1700" i="1" smtClean="0">
                                <a:latin typeface="Cambria Math" panose="02040503050406030204" pitchFamily="18" charset="0"/>
                              </a:rPr>
                            </m:ctrlPr>
                          </m:sSubPr>
                          <m:e>
                            <m:r>
                              <a:rPr lang="en-US" sz="1700" b="1" i="0" smtClean="0">
                                <a:latin typeface="Cambria Math" panose="02040503050406030204" pitchFamily="18" charset="0"/>
                              </a:rPr>
                              <m:t>𝐱</m:t>
                            </m:r>
                          </m:e>
                          <m:sub>
                            <m:r>
                              <a:rPr lang="en-US" sz="1700" b="0" i="1" smtClean="0">
                                <a:latin typeface="Cambria Math" panose="02040503050406030204" pitchFamily="18" charset="0"/>
                              </a:rPr>
                              <m:t>𝑐</m:t>
                            </m:r>
                          </m:sub>
                        </m:sSub>
                      </m:e>
                    </m:d>
                  </m:oMath>
                </a14:m>
                <a:r>
                  <a:rPr lang="en-US" sz="1700" i="1">
                    <a:latin typeface="Gill Sans MT (Body)"/>
                  </a:rPr>
                  <a:t>,</a:t>
                </a:r>
              </a:p>
              <a:p>
                <a:pPr marL="0" indent="0" algn="ctr">
                  <a:buNone/>
                </a:pPr>
                <a14:m>
                  <m:oMath xmlns:m="http://schemas.openxmlformats.org/officeDocument/2006/math">
                    <m:r>
                      <a:rPr lang="pt-BR" sz="1700" b="1" i="0" smtClean="0">
                        <a:latin typeface="Cambria Math" panose="02040503050406030204" pitchFamily="18" charset="0"/>
                      </a:rPr>
                      <m:t>𝐞</m:t>
                    </m:r>
                    <m:r>
                      <a:rPr lang="pt-BR" sz="1700" i="1">
                        <a:latin typeface="Cambria Math" panose="02040503050406030204" pitchFamily="18" charset="0"/>
                      </a:rPr>
                      <m:t> =</m:t>
                    </m:r>
                    <m:sSub>
                      <m:sSubPr>
                        <m:ctrlPr>
                          <a:rPr lang="pt-BR" sz="1700" i="1">
                            <a:latin typeface="Cambria Math" panose="02040503050406030204" pitchFamily="18" charset="0"/>
                          </a:rPr>
                        </m:ctrlPr>
                      </m:sSubPr>
                      <m:e>
                        <m:r>
                          <a:rPr lang="en-US" sz="1700" b="1">
                            <a:latin typeface="Cambria Math" panose="02040503050406030204" pitchFamily="18" charset="0"/>
                          </a:rPr>
                          <m:t>𝐅</m:t>
                        </m:r>
                      </m:e>
                      <m:sub>
                        <m:r>
                          <a:rPr lang="en-US" sz="1700" b="0" i="1" smtClean="0">
                            <a:latin typeface="Cambria Math" panose="02040503050406030204" pitchFamily="18" charset="0"/>
                          </a:rPr>
                          <m:t>𝑒𝑥</m:t>
                        </m:r>
                      </m:sub>
                    </m:sSub>
                    <m:d>
                      <m:dPr>
                        <m:ctrlPr>
                          <a:rPr lang="pt-BR" sz="1700" i="1">
                            <a:latin typeface="Cambria Math" panose="02040503050406030204" pitchFamily="18" charset="0"/>
                          </a:rPr>
                        </m:ctrlPr>
                      </m:dPr>
                      <m:e>
                        <m:r>
                          <a:rPr lang="pt-BR" sz="1700" b="1" i="0">
                            <a:latin typeface="Cambria Math" panose="02040503050406030204" pitchFamily="18" charset="0"/>
                          </a:rPr>
                          <m:t>𝐬</m:t>
                        </m:r>
                      </m:e>
                    </m:d>
                  </m:oMath>
                </a14:m>
                <a:r>
                  <a:rPr lang="en-US" sz="1700" i="1">
                    <a:latin typeface="Gill Sans MT (Body)"/>
                  </a:rPr>
                  <a:t>,</a:t>
                </a:r>
              </a:p>
              <a:p>
                <a:pPr marL="0" indent="0" algn="ctr">
                  <a:buNone/>
                </a:pPr>
                <a14:m>
                  <m:oMathPara xmlns:m="http://schemas.openxmlformats.org/officeDocument/2006/math">
                    <m:oMathParaPr>
                      <m:jc m:val="centerGroup"/>
                    </m:oMathParaPr>
                    <m:oMath xmlns:m="http://schemas.openxmlformats.org/officeDocument/2006/math">
                      <m:r>
                        <a:rPr lang="pt-BR" sz="1700" b="1" i="0" smtClean="0">
                          <a:latin typeface="Cambria Math" panose="02040503050406030204" pitchFamily="18" charset="0"/>
                        </a:rPr>
                        <m:t>𝐯</m:t>
                      </m:r>
                      <m:r>
                        <a:rPr lang="pt-BR" sz="1700" i="1">
                          <a:latin typeface="Cambria Math" panose="02040503050406030204" pitchFamily="18" charset="0"/>
                        </a:rPr>
                        <m:t> =</m:t>
                      </m:r>
                      <m:sSub>
                        <m:sSubPr>
                          <m:ctrlPr>
                            <a:rPr lang="pt-BR" sz="1700" i="1">
                              <a:latin typeface="Cambria Math" panose="02040503050406030204" pitchFamily="18" charset="0"/>
                            </a:rPr>
                          </m:ctrlPr>
                        </m:sSubPr>
                        <m:e>
                          <m:r>
                            <a:rPr lang="en-US" sz="1700" b="1">
                              <a:latin typeface="Cambria Math" panose="02040503050406030204" pitchFamily="18" charset="0"/>
                            </a:rPr>
                            <m:t>𝐅</m:t>
                          </m:r>
                        </m:e>
                        <m:sub>
                          <m:r>
                            <a:rPr lang="en-US" sz="1700" i="1">
                              <a:latin typeface="Cambria Math" panose="02040503050406030204" pitchFamily="18" charset="0"/>
                            </a:rPr>
                            <m:t>𝑒</m:t>
                          </m:r>
                          <m:r>
                            <a:rPr lang="en-US" sz="1700" b="0" i="1" smtClean="0">
                              <a:latin typeface="Cambria Math" panose="02040503050406030204" pitchFamily="18" charset="0"/>
                            </a:rPr>
                            <m:t>𝑚</m:t>
                          </m:r>
                        </m:sub>
                      </m:sSub>
                      <m:d>
                        <m:dPr>
                          <m:ctrlPr>
                            <a:rPr lang="pt-BR" sz="1700" i="1">
                              <a:latin typeface="Cambria Math" panose="02040503050406030204" pitchFamily="18" charset="0"/>
                            </a:rPr>
                          </m:ctrlPr>
                        </m:dPr>
                        <m:e>
                          <m:r>
                            <a:rPr lang="pt-BR" sz="1700" b="1" i="0">
                              <a:latin typeface="Cambria Math" panose="02040503050406030204" pitchFamily="18" charset="0"/>
                            </a:rPr>
                            <m:t>𝛌</m:t>
                          </m:r>
                        </m:e>
                      </m:d>
                      <m:r>
                        <a:rPr lang="en-US" sz="1700" b="0" i="1" smtClean="0">
                          <a:latin typeface="Cambria Math" panose="02040503050406030204" pitchFamily="18" charset="0"/>
                        </a:rPr>
                        <m:t>,</m:t>
                      </m:r>
                    </m:oMath>
                  </m:oMathPara>
                </a14:m>
                <a:endParaRPr lang="en-US" sz="1700" b="0" i="1">
                  <a:latin typeface="Gill Sans MT (Body)"/>
                </a:endParaRPr>
              </a:p>
              <a:p>
                <a:pPr marL="0" indent="0" algn="ctr">
                  <a:buNone/>
                </a:pPr>
                <a14:m>
                  <m:oMath xmlns:m="http://schemas.openxmlformats.org/officeDocument/2006/math">
                    <m:sSub>
                      <m:sSubPr>
                        <m:ctrlPr>
                          <a:rPr lang="pt-BR" sz="1700" i="1" smtClean="0">
                            <a:latin typeface="Cambria Math" panose="02040503050406030204" pitchFamily="18" charset="0"/>
                          </a:rPr>
                        </m:ctrlPr>
                      </m:sSubPr>
                      <m:e>
                        <m:r>
                          <a:rPr lang="en-US" sz="1700" b="1" i="0" smtClean="0">
                            <a:latin typeface="Cambria Math" panose="02040503050406030204" pitchFamily="18" charset="0"/>
                          </a:rPr>
                          <m:t>𝐱</m:t>
                        </m:r>
                        <m:r>
                          <a:rPr lang="en-US" sz="1700" b="1" i="0" smtClean="0">
                            <a:latin typeface="Cambria Math" panose="02040503050406030204" pitchFamily="18" charset="0"/>
                          </a:rPr>
                          <m:t>′</m:t>
                        </m:r>
                      </m:e>
                      <m:sub>
                        <m:r>
                          <a:rPr lang="en-US" sz="1700" b="0" i="1" smtClean="0">
                            <a:latin typeface="Cambria Math" panose="02040503050406030204" pitchFamily="18" charset="0"/>
                          </a:rPr>
                          <m:t>𝑐</m:t>
                        </m:r>
                      </m:sub>
                    </m:sSub>
                    <m:r>
                      <a:rPr lang="pt-BR" sz="1700" i="1">
                        <a:latin typeface="Cambria Math" panose="02040503050406030204" pitchFamily="18" charset="0"/>
                      </a:rPr>
                      <m:t>=</m:t>
                    </m:r>
                    <m:r>
                      <a:rPr lang="pt-BR" sz="1700" i="1" smtClean="0">
                        <a:latin typeface="Cambria Math" panose="02040503050406030204" pitchFamily="18" charset="0"/>
                      </a:rPr>
                      <m:t> </m:t>
                    </m:r>
                    <m:d>
                      <m:dPr>
                        <m:ctrlPr>
                          <a:rPr lang="pt-BR" sz="1700" i="1">
                            <a:latin typeface="Cambria Math" panose="02040503050406030204" pitchFamily="18" charset="0"/>
                          </a:rPr>
                        </m:ctrlPr>
                      </m:dPr>
                      <m:e>
                        <m:sSub>
                          <m:sSubPr>
                            <m:ctrlPr>
                              <a:rPr lang="pt-BR" sz="1700" i="1" smtClean="0">
                                <a:latin typeface="Cambria Math" panose="02040503050406030204" pitchFamily="18" charset="0"/>
                              </a:rPr>
                            </m:ctrlPr>
                          </m:sSubPr>
                          <m:e>
                            <m:r>
                              <a:rPr lang="en-US" sz="1700" b="0" i="1" smtClean="0">
                                <a:latin typeface="Cambria Math" panose="02040503050406030204" pitchFamily="18" charset="0"/>
                              </a:rPr>
                              <m:t>𝑣</m:t>
                            </m:r>
                          </m:e>
                          <m:sub>
                            <m:r>
                              <a:rPr lang="en-US" sz="1700" b="0" i="1" smtClean="0">
                                <a:latin typeface="Cambria Math" panose="02040503050406030204" pitchFamily="18" charset="0"/>
                              </a:rPr>
                              <m:t>𝑐</m:t>
                            </m:r>
                          </m:sub>
                        </m:sSub>
                        <m:r>
                          <a:rPr lang="pt-BR" sz="1700" i="1">
                            <a:latin typeface="Cambria Math" panose="02040503050406030204" pitchFamily="18" charset="0"/>
                          </a:rPr>
                          <m:t> ×</m:t>
                        </m:r>
                        <m:sSub>
                          <m:sSubPr>
                            <m:ctrlPr>
                              <a:rPr lang="pt-BR" sz="1700" i="1" smtClean="0">
                                <a:latin typeface="Cambria Math" panose="02040503050406030204" pitchFamily="18" charset="0"/>
                              </a:rPr>
                            </m:ctrlPr>
                          </m:sSubPr>
                          <m:e>
                            <m:r>
                              <a:rPr lang="en-US" sz="1700" b="0" i="1" smtClean="0">
                                <a:latin typeface="Cambria Math" panose="02040503050406030204" pitchFamily="18" charset="0"/>
                              </a:rPr>
                              <m:t>𝑒</m:t>
                            </m:r>
                          </m:e>
                          <m:sub>
                            <m:r>
                              <a:rPr lang="en-US" sz="1700" b="0" i="1" smtClean="0">
                                <a:latin typeface="Cambria Math" panose="02040503050406030204" pitchFamily="18" charset="0"/>
                              </a:rPr>
                              <m:t>𝑐</m:t>
                            </m:r>
                          </m:sub>
                        </m:sSub>
                      </m:e>
                    </m:d>
                    <m:sSub>
                      <m:sSubPr>
                        <m:ctrlPr>
                          <a:rPr lang="pt-BR" sz="1700" i="1" smtClean="0">
                            <a:latin typeface="Cambria Math" panose="02040503050406030204" pitchFamily="18" charset="0"/>
                          </a:rPr>
                        </m:ctrlPr>
                      </m:sSubPr>
                      <m:e>
                        <m:r>
                          <a:rPr lang="en-US" sz="1700" b="1" i="0" smtClean="0">
                            <a:latin typeface="Cambria Math" panose="02040503050406030204" pitchFamily="18" charset="0"/>
                          </a:rPr>
                          <m:t>𝐱</m:t>
                        </m:r>
                      </m:e>
                      <m:sub>
                        <m:r>
                          <a:rPr lang="en-US" sz="1700" b="0" i="1" smtClean="0">
                            <a:latin typeface="Cambria Math" panose="02040503050406030204" pitchFamily="18" charset="0"/>
                          </a:rPr>
                          <m:t>𝑐</m:t>
                        </m:r>
                      </m:sub>
                    </m:sSub>
                  </m:oMath>
                </a14:m>
                <a:r>
                  <a:rPr lang="en-US" sz="1700">
                    <a:latin typeface="Gill Sans MT (Body)"/>
                  </a:rPr>
                  <a:t>.</a:t>
                </a:r>
              </a:p>
              <a:p>
                <a:pPr marL="0" indent="0">
                  <a:buNone/>
                </a:pPr>
                <a:r>
                  <a:rPr lang="en-US" sz="1700">
                    <a:latin typeface="Gill Sans MT (Body)"/>
                  </a:rPr>
                  <a:t>Trong đó</a:t>
                </a:r>
                <a:r>
                  <a:rPr lang="pt-BR" sz="1700">
                    <a:latin typeface="Gill Sans MT (Body)"/>
                  </a:rPr>
                  <a:t> </a:t>
                </a:r>
                <a14:m>
                  <m:oMath xmlns:m="http://schemas.openxmlformats.org/officeDocument/2006/math">
                    <m:r>
                      <a:rPr lang="pt-BR" sz="1700" i="1">
                        <a:latin typeface="Cambria Math" panose="02040503050406030204" pitchFamily="18" charset="0"/>
                      </a:rPr>
                      <m:t>𝑠</m:t>
                    </m:r>
                    <m:r>
                      <a:rPr lang="pt-BR" sz="1700" i="1">
                        <a:latin typeface="Cambria Math" panose="02040503050406030204" pitchFamily="18" charset="0"/>
                      </a:rPr>
                      <m:t> = </m:t>
                    </m:r>
                    <m:d>
                      <m:dPr>
                        <m:begChr m:val="["/>
                        <m:endChr m:val="]"/>
                        <m:ctrlPr>
                          <a:rPr lang="pt-BR" sz="1700" i="1">
                            <a:latin typeface="Cambria Math" panose="02040503050406030204" pitchFamily="18" charset="0"/>
                          </a:rPr>
                        </m:ctrlPr>
                      </m:dPr>
                      <m:e>
                        <m:r>
                          <a:rPr lang="pt-BR" sz="1700" i="1">
                            <a:latin typeface="Cambria Math" panose="02040503050406030204" pitchFamily="18" charset="0"/>
                          </a:rPr>
                          <m:t>𝑠</m:t>
                        </m:r>
                        <m:r>
                          <a:rPr lang="pt-BR" sz="1700" i="1" baseline="-25000">
                            <a:latin typeface="Cambria Math" panose="02040503050406030204" pitchFamily="18" charset="0"/>
                          </a:rPr>
                          <m:t>1</m:t>
                        </m:r>
                        <m:r>
                          <a:rPr lang="pt-BR" sz="1700" i="1">
                            <a:latin typeface="Cambria Math" panose="02040503050406030204" pitchFamily="18" charset="0"/>
                          </a:rPr>
                          <m:t>, . . . , </m:t>
                        </m:r>
                        <m:r>
                          <a:rPr lang="pt-BR" sz="1700" i="1">
                            <a:latin typeface="Cambria Math" panose="02040503050406030204" pitchFamily="18" charset="0"/>
                          </a:rPr>
                          <m:t>𝑠𝐶</m:t>
                        </m:r>
                      </m:e>
                    </m:d>
                    <m:r>
                      <a:rPr lang="pt-BR" sz="1700" i="1">
                        <a:latin typeface="Cambria Math" panose="02040503050406030204" pitchFamily="18" charset="0"/>
                      </a:rPr>
                      <m:t>, </m:t>
                    </m:r>
                    <m:r>
                      <a:rPr lang="pt-BR" sz="1700" i="1">
                        <a:latin typeface="Cambria Math" panose="02040503050406030204" pitchFamily="18" charset="0"/>
                      </a:rPr>
                      <m:t>𝑣</m:t>
                    </m:r>
                    <m:r>
                      <a:rPr lang="pt-BR" sz="1700" i="1">
                        <a:latin typeface="Cambria Math" panose="02040503050406030204" pitchFamily="18" charset="0"/>
                      </a:rPr>
                      <m:t> = </m:t>
                    </m:r>
                    <m:d>
                      <m:dPr>
                        <m:begChr m:val="["/>
                        <m:endChr m:val="]"/>
                        <m:ctrlPr>
                          <a:rPr lang="pt-BR" sz="1700" i="1">
                            <a:latin typeface="Cambria Math" panose="02040503050406030204" pitchFamily="18" charset="0"/>
                          </a:rPr>
                        </m:ctrlPr>
                      </m:dPr>
                      <m:e>
                        <m:r>
                          <a:rPr lang="pt-BR" sz="1700" i="1">
                            <a:latin typeface="Cambria Math" panose="02040503050406030204" pitchFamily="18" charset="0"/>
                          </a:rPr>
                          <m:t>𝑣</m:t>
                        </m:r>
                        <m:r>
                          <a:rPr lang="pt-BR" sz="1700" i="1" baseline="-25000">
                            <a:latin typeface="Cambria Math" panose="02040503050406030204" pitchFamily="18" charset="0"/>
                          </a:rPr>
                          <m:t>1</m:t>
                        </m:r>
                        <m:r>
                          <a:rPr lang="pt-BR" sz="1700" i="1">
                            <a:latin typeface="Cambria Math" panose="02040503050406030204" pitchFamily="18" charset="0"/>
                          </a:rPr>
                          <m:t>, . . . , </m:t>
                        </m:r>
                        <m:r>
                          <a:rPr lang="pt-BR" sz="1700" i="1">
                            <a:latin typeface="Cambria Math" panose="02040503050406030204" pitchFamily="18" charset="0"/>
                          </a:rPr>
                          <m:t>𝑣𝐶</m:t>
                        </m:r>
                      </m:e>
                    </m:d>
                    <m:r>
                      <a:rPr lang="en-US" sz="1700" b="0" i="1" smtClean="0">
                        <a:latin typeface="Cambria Math" panose="02040503050406030204" pitchFamily="18" charset="0"/>
                      </a:rPr>
                      <m:t>, </m:t>
                    </m:r>
                    <m:r>
                      <a:rPr lang="pt-BR" sz="1700" i="1">
                        <a:latin typeface="Cambria Math" panose="02040503050406030204" pitchFamily="18" charset="0"/>
                      </a:rPr>
                      <m:t>𝑒</m:t>
                    </m:r>
                    <m:r>
                      <a:rPr lang="pt-BR" sz="1700" i="1">
                        <a:latin typeface="Cambria Math" panose="02040503050406030204" pitchFamily="18" charset="0"/>
                      </a:rPr>
                      <m:t> =</m:t>
                    </m:r>
                    <m:d>
                      <m:dPr>
                        <m:begChr m:val="["/>
                        <m:endChr m:val="]"/>
                        <m:ctrlPr>
                          <a:rPr lang="pt-BR" sz="1700" i="1">
                            <a:latin typeface="Cambria Math" panose="02040503050406030204" pitchFamily="18" charset="0"/>
                          </a:rPr>
                        </m:ctrlPr>
                      </m:dPr>
                      <m:e>
                        <m:r>
                          <a:rPr lang="pt-BR" sz="1700" i="1">
                            <a:latin typeface="Cambria Math" panose="02040503050406030204" pitchFamily="18" charset="0"/>
                          </a:rPr>
                          <m:t>𝑒</m:t>
                        </m:r>
                        <m:r>
                          <a:rPr lang="pt-BR" sz="1700" i="1" baseline="-25000">
                            <a:latin typeface="Cambria Math" panose="02040503050406030204" pitchFamily="18" charset="0"/>
                          </a:rPr>
                          <m:t>1</m:t>
                        </m:r>
                        <m:r>
                          <a:rPr lang="pt-BR" sz="1700" i="1">
                            <a:latin typeface="Cambria Math" panose="02040503050406030204" pitchFamily="18" charset="0"/>
                          </a:rPr>
                          <m:t>, . . . , </m:t>
                        </m:r>
                        <m:r>
                          <a:rPr lang="pt-BR" sz="1700" i="1">
                            <a:latin typeface="Cambria Math" panose="02040503050406030204" pitchFamily="18" charset="0"/>
                          </a:rPr>
                          <m:t>𝑒𝐶</m:t>
                        </m:r>
                      </m:e>
                    </m:d>
                  </m:oMath>
                </a14:m>
                <a:endParaRPr lang="en-US" sz="1700" b="0">
                  <a:latin typeface="Gill Sans MT (Body)"/>
                </a:endParaRPr>
              </a:p>
            </p:txBody>
          </p:sp>
        </mc:Choice>
        <mc:Fallback xmlns="">
          <p:sp>
            <p:nvSpPr>
              <p:cNvPr id="4" name="Content Placeholder 11">
                <a:extLst>
                  <a:ext uri="{FF2B5EF4-FFF2-40B4-BE49-F238E27FC236}">
                    <a16:creationId xmlns:a16="http://schemas.microsoft.com/office/drawing/2014/main" id="{7F5DFEB4-5D33-7B9B-771C-B3BAFC9200BA}"/>
                  </a:ext>
                </a:extLst>
              </p:cNvPr>
              <p:cNvSpPr txBox="1">
                <a:spLocks noRot="1" noChangeAspect="1" noMove="1" noResize="1" noEditPoints="1" noAdjustHandles="1" noChangeArrowheads="1" noChangeShapeType="1" noTextEdit="1"/>
              </p:cNvSpPr>
              <p:nvPr/>
            </p:nvSpPr>
            <p:spPr>
              <a:xfrm>
                <a:off x="550862" y="2507376"/>
                <a:ext cx="10711187" cy="2877328"/>
              </a:xfrm>
              <a:prstGeom prst="rect">
                <a:avLst/>
              </a:prstGeom>
              <a:blipFill>
                <a:blip r:embed="rId2"/>
                <a:stretch>
                  <a:fillRect l="-1195" t="-2119" b="-17373"/>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E3CFE028-29FE-B60F-5036-74764E410BC9}"/>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a:solidFill>
                  <a:schemeClr val="tx1">
                    <a:alpha val="60000"/>
                  </a:schemeClr>
                </a:solidFill>
                <a:latin typeface="Gill Sans MT (Body)"/>
              </a:rPr>
              <a:t>Giải quyết</a:t>
            </a:r>
            <a:endParaRPr lang="en-US" sz="2000" dirty="0">
              <a:solidFill>
                <a:schemeClr val="tx1">
                  <a:alpha val="60000"/>
                </a:schemeClr>
              </a:solidFill>
              <a:latin typeface="Gill Sans MT (Body)"/>
            </a:endParaRPr>
          </a:p>
        </p:txBody>
      </p:sp>
      <p:sp>
        <p:nvSpPr>
          <p:cNvPr id="9" name="Title 1">
            <a:extLst>
              <a:ext uri="{FF2B5EF4-FFF2-40B4-BE49-F238E27FC236}">
                <a16:creationId xmlns:a16="http://schemas.microsoft.com/office/drawing/2014/main" id="{10E8D153-E602-D0F5-A8D0-90047ECDCDB9}"/>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Tree>
    <p:extLst>
      <p:ext uri="{BB962C8B-B14F-4D97-AF65-F5344CB8AC3E}">
        <p14:creationId xmlns:p14="http://schemas.microsoft.com/office/powerpoint/2010/main" val="26751718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latin typeface="Gill Sans MT (Body)"/>
              </a:rPr>
              <a:pPr/>
              <a:t>11</a:t>
            </a:fld>
            <a:endParaRPr lang="en-US">
              <a:latin typeface="Gill Sans MT (Body)"/>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latin typeface="Gill Sans MT (Body)"/>
              </a:rPr>
              <a:t>Pose Estimation</a:t>
            </a:r>
            <a:endParaRPr lang="en-US" dirty="0">
              <a:latin typeface="Gill Sans MT (Body)"/>
            </a:endParaRPr>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latin typeface="Gill Sans MT (Body)"/>
              </a:rPr>
              <a:t>Thursday, December 1st, 2022</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latin typeface="Gill Sans MT (Body)"/>
              </a:rPr>
              <a:t>Phương pháp Multi-Instance Pose Network</a:t>
            </a:r>
            <a:endParaRPr lang="en-US" sz="2800" dirty="0">
              <a:solidFill>
                <a:schemeClr val="tx1">
                  <a:alpha val="60000"/>
                </a:schemeClr>
              </a:solidFill>
              <a:latin typeface="Gill Sans MT (Body)"/>
            </a:endParaRPr>
          </a:p>
        </p:txBody>
      </p:sp>
      <p:sp>
        <p:nvSpPr>
          <p:cNvPr id="5" name="TextBox 4">
            <a:extLst>
              <a:ext uri="{FF2B5EF4-FFF2-40B4-BE49-F238E27FC236}">
                <a16:creationId xmlns:a16="http://schemas.microsoft.com/office/drawing/2014/main" id="{E3CFE028-29FE-B60F-5036-74764E410BC9}"/>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a:solidFill>
                  <a:schemeClr val="tx1">
                    <a:alpha val="60000"/>
                  </a:schemeClr>
                </a:solidFill>
                <a:latin typeface="Gill Sans MT (Body)"/>
              </a:rPr>
              <a:t>Giải quyết</a:t>
            </a:r>
            <a:endParaRPr lang="en-US" sz="2000" dirty="0">
              <a:solidFill>
                <a:schemeClr val="tx1">
                  <a:alpha val="60000"/>
                </a:schemeClr>
              </a:solidFill>
              <a:latin typeface="Gill Sans MT (Body)"/>
            </a:endParaRPr>
          </a:p>
        </p:txBody>
      </p:sp>
      <p:pic>
        <p:nvPicPr>
          <p:cNvPr id="8" name="Picture 7">
            <a:extLst>
              <a:ext uri="{FF2B5EF4-FFF2-40B4-BE49-F238E27FC236}">
                <a16:creationId xmlns:a16="http://schemas.microsoft.com/office/drawing/2014/main" id="{13148A3B-463D-EB5A-4DB1-6ED2DE263F12}"/>
              </a:ext>
            </a:extLst>
          </p:cNvPr>
          <p:cNvPicPr>
            <a:picLocks noChangeAspect="1"/>
          </p:cNvPicPr>
          <p:nvPr/>
        </p:nvPicPr>
        <p:blipFill>
          <a:blip r:embed="rId2"/>
          <a:stretch>
            <a:fillRect/>
          </a:stretch>
        </p:blipFill>
        <p:spPr>
          <a:xfrm>
            <a:off x="1150189" y="2557634"/>
            <a:ext cx="9891617" cy="2956816"/>
          </a:xfrm>
          <a:prstGeom prst="rect">
            <a:avLst/>
          </a:prstGeom>
        </p:spPr>
      </p:pic>
      <p:sp>
        <p:nvSpPr>
          <p:cNvPr id="12" name="Title 1">
            <a:extLst>
              <a:ext uri="{FF2B5EF4-FFF2-40B4-BE49-F238E27FC236}">
                <a16:creationId xmlns:a16="http://schemas.microsoft.com/office/drawing/2014/main" id="{95C1F79D-BB5B-27B0-1704-569685C6DFA2}"/>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Tree>
    <p:extLst>
      <p:ext uri="{BB962C8B-B14F-4D97-AF65-F5344CB8AC3E}">
        <p14:creationId xmlns:p14="http://schemas.microsoft.com/office/powerpoint/2010/main" val="35450038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latin typeface="Gill Sans MT (Body)"/>
              </a:rPr>
              <a:pPr/>
              <a:t>12</a:t>
            </a:fld>
            <a:endParaRPr lang="en-US">
              <a:latin typeface="Gill Sans MT (Body)"/>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latin typeface="Gill Sans MT (Body)"/>
              </a:rPr>
              <a:t>Pose Estimation</a:t>
            </a:r>
            <a:endParaRPr lang="en-US" dirty="0">
              <a:latin typeface="Gill Sans MT (Body)"/>
            </a:endParaRPr>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latin typeface="Gill Sans MT (Body)"/>
              </a:rPr>
              <a:t>Thursday, December 1st, 2022</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latin typeface="Gill Sans MT (Body)"/>
              </a:rPr>
              <a:t>Phương pháp Multi-Instance Pose Network</a:t>
            </a:r>
            <a:endParaRPr lang="en-US" sz="2800" dirty="0">
              <a:solidFill>
                <a:schemeClr val="tx1">
                  <a:alpha val="60000"/>
                </a:schemeClr>
              </a:solidFill>
              <a:latin typeface="Gill Sans MT (Body)"/>
            </a:endParaRPr>
          </a:p>
        </p:txBody>
      </p:sp>
      <p:sp>
        <p:nvSpPr>
          <p:cNvPr id="5" name="TextBox 4">
            <a:extLst>
              <a:ext uri="{FF2B5EF4-FFF2-40B4-BE49-F238E27FC236}">
                <a16:creationId xmlns:a16="http://schemas.microsoft.com/office/drawing/2014/main" id="{E3CFE028-29FE-B60F-5036-74764E410BC9}"/>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a:solidFill>
                  <a:schemeClr val="tx1">
                    <a:alpha val="60000"/>
                  </a:schemeClr>
                </a:solidFill>
                <a:latin typeface="Gill Sans MT (Body)"/>
              </a:rPr>
              <a:t>Giải quyết</a:t>
            </a:r>
            <a:endParaRPr lang="en-US" sz="2000" dirty="0">
              <a:solidFill>
                <a:schemeClr val="tx1">
                  <a:alpha val="60000"/>
                </a:schemeClr>
              </a:solidFill>
              <a:latin typeface="Gill Sans MT (Body)"/>
            </a:endParaRPr>
          </a:p>
        </p:txBody>
      </p:sp>
      <p:sp>
        <p:nvSpPr>
          <p:cNvPr id="12" name="Title 1">
            <a:extLst>
              <a:ext uri="{FF2B5EF4-FFF2-40B4-BE49-F238E27FC236}">
                <a16:creationId xmlns:a16="http://schemas.microsoft.com/office/drawing/2014/main" id="{95C1F79D-BB5B-27B0-1704-569685C6DFA2}"/>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pic>
        <p:nvPicPr>
          <p:cNvPr id="7" name="Picture 6">
            <a:extLst>
              <a:ext uri="{FF2B5EF4-FFF2-40B4-BE49-F238E27FC236}">
                <a16:creationId xmlns:a16="http://schemas.microsoft.com/office/drawing/2014/main" id="{29B1AB70-7DEC-690B-92EE-1F8CCA637297}"/>
              </a:ext>
            </a:extLst>
          </p:cNvPr>
          <p:cNvPicPr>
            <a:picLocks noChangeAspect="1"/>
          </p:cNvPicPr>
          <p:nvPr/>
        </p:nvPicPr>
        <p:blipFill>
          <a:blip r:embed="rId2"/>
          <a:stretch>
            <a:fillRect/>
          </a:stretch>
        </p:blipFill>
        <p:spPr>
          <a:xfrm>
            <a:off x="2455716" y="2159134"/>
            <a:ext cx="7155423" cy="2327384"/>
          </a:xfrm>
          <a:prstGeom prst="rect">
            <a:avLst/>
          </a:prstGeom>
        </p:spPr>
      </p:pic>
      <p:sp>
        <p:nvSpPr>
          <p:cNvPr id="9" name="Content Placeholder 11">
            <a:extLst>
              <a:ext uri="{FF2B5EF4-FFF2-40B4-BE49-F238E27FC236}">
                <a16:creationId xmlns:a16="http://schemas.microsoft.com/office/drawing/2014/main" id="{82C257F5-5070-2D1E-36A6-11CB7E9E329C}"/>
              </a:ext>
            </a:extLst>
          </p:cNvPr>
          <p:cNvSpPr txBox="1">
            <a:spLocks/>
          </p:cNvSpPr>
          <p:nvPr/>
        </p:nvSpPr>
        <p:spPr>
          <a:xfrm>
            <a:off x="2455715" y="4613126"/>
            <a:ext cx="7155423" cy="1114876"/>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vi-VN" sz="1800">
                <a:latin typeface="Gill Sans MT (Body)"/>
              </a:rPr>
              <a:t>HRNet chỉ tập trung vào người </a:t>
            </a:r>
            <a:r>
              <a:rPr lang="en-US" sz="1800">
                <a:latin typeface="Gill Sans MT (Body)"/>
              </a:rPr>
              <a:t>phía </a:t>
            </a:r>
            <a:r>
              <a:rPr lang="vi-VN" sz="1800">
                <a:latin typeface="Gill Sans MT (Body)"/>
              </a:rPr>
              <a:t>trước. MIPNet</a:t>
            </a:r>
            <a:r>
              <a:rPr lang="en-US" sz="1800">
                <a:latin typeface="Gill Sans MT (Body)"/>
              </a:rPr>
              <a:t> </a:t>
            </a:r>
            <a:r>
              <a:rPr lang="vi-VN" sz="1800">
                <a:latin typeface="Gill Sans MT (Body)"/>
              </a:rPr>
              <a:t>dự đoán nhiều </a:t>
            </a:r>
            <a:r>
              <a:rPr lang="en-US" sz="1800">
                <a:latin typeface="Gill Sans MT (Body)"/>
              </a:rPr>
              <a:t>người</a:t>
            </a:r>
            <a:r>
              <a:rPr lang="vi-VN" sz="1800">
                <a:latin typeface="Gill Sans MT (Body)"/>
              </a:rPr>
              <a:t> từ cùng </a:t>
            </a:r>
            <a:r>
              <a:rPr lang="en-US" sz="1800">
                <a:latin typeface="Gill Sans MT (Body)"/>
              </a:rPr>
              <a:t>một ảnh </a:t>
            </a:r>
            <a:r>
              <a:rPr lang="vi-VN" sz="1800">
                <a:latin typeface="Gill Sans MT (Body)"/>
              </a:rPr>
              <a:t>vào</a:t>
            </a:r>
            <a:r>
              <a:rPr lang="en-US" sz="1800">
                <a:latin typeface="Gill Sans MT (Body)"/>
              </a:rPr>
              <a:t> </a:t>
            </a:r>
            <a:r>
              <a:rPr lang="vi-VN" sz="1800">
                <a:latin typeface="Gill Sans MT (Body)"/>
              </a:rPr>
              <a:t>bằng cách thay đổi </a:t>
            </a:r>
            <a:r>
              <a:rPr lang="el-GR" sz="1800" i="1">
                <a:latin typeface="Gill Sans MT (Body)"/>
              </a:rPr>
              <a:t>λ</a:t>
            </a:r>
            <a:r>
              <a:rPr lang="el-GR" sz="1800">
                <a:latin typeface="Gill Sans MT (Body)"/>
              </a:rPr>
              <a:t> </a:t>
            </a:r>
            <a:r>
              <a:rPr lang="vi-VN" sz="1800">
                <a:latin typeface="Gill Sans MT (Body)"/>
              </a:rPr>
              <a:t>trong khi luận</a:t>
            </a:r>
            <a:r>
              <a:rPr lang="en-US" sz="1800">
                <a:latin typeface="Gill Sans MT (Body)"/>
              </a:rPr>
              <a:t> giải.</a:t>
            </a:r>
            <a:endParaRPr lang="en-US" sz="1800" dirty="0">
              <a:latin typeface="Gill Sans MT (Body)"/>
            </a:endParaRPr>
          </a:p>
        </p:txBody>
      </p:sp>
    </p:spTree>
    <p:extLst>
      <p:ext uri="{BB962C8B-B14F-4D97-AF65-F5344CB8AC3E}">
        <p14:creationId xmlns:p14="http://schemas.microsoft.com/office/powerpoint/2010/main" val="270192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latin typeface="Gill Sans MT (Body)"/>
              </a:rPr>
              <a:pPr/>
              <a:t>13</a:t>
            </a:fld>
            <a:endParaRPr lang="en-US">
              <a:latin typeface="Gill Sans MT (Body)"/>
            </a:endParaRPr>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latin typeface="Gill Sans MT (Body)"/>
              </a:rPr>
              <a:t>Pose Estimation</a:t>
            </a:r>
            <a:endParaRPr lang="en-US" dirty="0">
              <a:latin typeface="Gill Sans MT (Body)"/>
            </a:endParaRPr>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latin typeface="Gill Sans MT (Body)"/>
              </a:rPr>
              <a:t>Thursday, December 1st, 2022</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latin typeface="Gill Sans MT (Body)"/>
              </a:rPr>
              <a:t>Phương pháp Multi-Instance Pose Network</a:t>
            </a:r>
            <a:endParaRPr lang="en-US" sz="2800" dirty="0">
              <a:solidFill>
                <a:schemeClr val="tx1">
                  <a:alpha val="60000"/>
                </a:schemeClr>
              </a:solidFill>
              <a:latin typeface="Gill Sans MT (Body)"/>
            </a:endParaRPr>
          </a:p>
        </p:txBody>
      </p:sp>
      <p:sp>
        <p:nvSpPr>
          <p:cNvPr id="5" name="TextBox 4">
            <a:extLst>
              <a:ext uri="{FF2B5EF4-FFF2-40B4-BE49-F238E27FC236}">
                <a16:creationId xmlns:a16="http://schemas.microsoft.com/office/drawing/2014/main" id="{E3CFE028-29FE-B60F-5036-74764E410BC9}"/>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a:solidFill>
                  <a:schemeClr val="tx1">
                    <a:alpha val="60000"/>
                  </a:schemeClr>
                </a:solidFill>
                <a:latin typeface="Gill Sans MT (Body)"/>
              </a:rPr>
              <a:t>Giải quyết</a:t>
            </a:r>
            <a:endParaRPr lang="en-US" sz="2000" dirty="0">
              <a:solidFill>
                <a:schemeClr val="tx1">
                  <a:alpha val="60000"/>
                </a:schemeClr>
              </a:solidFill>
              <a:latin typeface="Gill Sans MT (Body)"/>
            </a:endParaRPr>
          </a:p>
        </p:txBody>
      </p:sp>
      <p:sp>
        <p:nvSpPr>
          <p:cNvPr id="12" name="Title 1">
            <a:extLst>
              <a:ext uri="{FF2B5EF4-FFF2-40B4-BE49-F238E27FC236}">
                <a16:creationId xmlns:a16="http://schemas.microsoft.com/office/drawing/2014/main" id="{95C1F79D-BB5B-27B0-1704-569685C6DFA2}"/>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9" name="Content Placeholder 11">
            <a:extLst>
              <a:ext uri="{FF2B5EF4-FFF2-40B4-BE49-F238E27FC236}">
                <a16:creationId xmlns:a16="http://schemas.microsoft.com/office/drawing/2014/main" id="{82C257F5-5070-2D1E-36A6-11CB7E9E329C}"/>
              </a:ext>
            </a:extLst>
          </p:cNvPr>
          <p:cNvSpPr txBox="1">
            <a:spLocks/>
          </p:cNvSpPr>
          <p:nvPr/>
        </p:nvSpPr>
        <p:spPr>
          <a:xfrm>
            <a:off x="2725992" y="5335495"/>
            <a:ext cx="6586973" cy="829794"/>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l-GR" sz="1800" i="1">
                <a:latin typeface="Gill Sans MT (Body)"/>
              </a:rPr>
              <a:t>λ</a:t>
            </a:r>
            <a:r>
              <a:rPr lang="en-US" sz="1800">
                <a:latin typeface="Gill Sans MT (Body)"/>
              </a:rPr>
              <a:t> đi từ 0 đến 1, các điểm khớp sẽ </a:t>
            </a:r>
            <a:r>
              <a:rPr lang="vi-VN" sz="1800">
                <a:latin typeface="Gill Sans MT (Body)"/>
              </a:rPr>
              <a:t>chuyển dần từ người </a:t>
            </a:r>
            <a:r>
              <a:rPr lang="en-US" sz="1800">
                <a:latin typeface="Gill Sans MT (Body)"/>
              </a:rPr>
              <a:t>nhận dạng đầu </a:t>
            </a:r>
            <a:r>
              <a:rPr lang="vi-VN" sz="1800">
                <a:latin typeface="Gill Sans MT (Body)"/>
              </a:rPr>
              <a:t>sang </a:t>
            </a:r>
            <a:r>
              <a:rPr lang="en-US" sz="1800">
                <a:latin typeface="Gill Sans MT (Body)"/>
              </a:rPr>
              <a:t>người kế tiếp.</a:t>
            </a:r>
            <a:endParaRPr lang="en-US" sz="1800" dirty="0">
              <a:latin typeface="Gill Sans MT (Body)"/>
            </a:endParaRPr>
          </a:p>
        </p:txBody>
      </p:sp>
      <p:pic>
        <p:nvPicPr>
          <p:cNvPr id="8" name="Picture 7">
            <a:extLst>
              <a:ext uri="{FF2B5EF4-FFF2-40B4-BE49-F238E27FC236}">
                <a16:creationId xmlns:a16="http://schemas.microsoft.com/office/drawing/2014/main" id="{90ABC3D8-AEA4-435D-DF8D-FA41F80184AF}"/>
              </a:ext>
            </a:extLst>
          </p:cNvPr>
          <p:cNvPicPr>
            <a:picLocks noChangeAspect="1"/>
          </p:cNvPicPr>
          <p:nvPr/>
        </p:nvPicPr>
        <p:blipFill>
          <a:blip r:embed="rId2"/>
          <a:stretch>
            <a:fillRect/>
          </a:stretch>
        </p:blipFill>
        <p:spPr>
          <a:xfrm>
            <a:off x="2725991" y="1980079"/>
            <a:ext cx="6586973" cy="3278516"/>
          </a:xfrm>
          <a:prstGeom prst="rect">
            <a:avLst/>
          </a:prstGeom>
        </p:spPr>
      </p:pic>
    </p:spTree>
    <p:extLst>
      <p:ext uri="{BB962C8B-B14F-4D97-AF65-F5344CB8AC3E}">
        <p14:creationId xmlns:p14="http://schemas.microsoft.com/office/powerpoint/2010/main" val="1670744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14</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Multi-Instance Pose Network</a:t>
            </a:r>
            <a:endParaRPr lang="en-US" sz="2800" dirty="0">
              <a:solidFill>
                <a:schemeClr val="tx1">
                  <a:alpha val="60000"/>
                </a:schemeClr>
              </a:solidFill>
            </a:endParaRPr>
          </a:p>
        </p:txBody>
      </p:sp>
      <p:sp>
        <p:nvSpPr>
          <p:cNvPr id="4" name="Content Placeholder 11">
            <a:extLst>
              <a:ext uri="{FF2B5EF4-FFF2-40B4-BE49-F238E27FC236}">
                <a16:creationId xmlns:a16="http://schemas.microsoft.com/office/drawing/2014/main" id="{7F5DFEB4-5D33-7B9B-771C-B3BAFC9200BA}"/>
              </a:ext>
            </a:extLst>
          </p:cNvPr>
          <p:cNvSpPr txBox="1">
            <a:spLocks/>
          </p:cNvSpPr>
          <p:nvPr/>
        </p:nvSpPr>
        <p:spPr>
          <a:xfrm>
            <a:off x="550862" y="2850674"/>
            <a:ext cx="10711187" cy="3344853"/>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dirty="0">
              <a:latin typeface="Gill Sans MT (Body)"/>
            </a:endParaRPr>
          </a:p>
        </p:txBody>
      </p:sp>
      <p:sp>
        <p:nvSpPr>
          <p:cNvPr id="7" name="TextBox 6">
            <a:extLst>
              <a:ext uri="{FF2B5EF4-FFF2-40B4-BE49-F238E27FC236}">
                <a16:creationId xmlns:a16="http://schemas.microsoft.com/office/drawing/2014/main" id="{03A734BF-BC0C-6F4A-5A30-55761002B3AA}"/>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a:solidFill>
                  <a:schemeClr val="tx1">
                    <a:alpha val="60000"/>
                  </a:schemeClr>
                </a:solidFill>
              </a:rPr>
              <a:t>Kết luận</a:t>
            </a:r>
            <a:endParaRPr lang="en-US" sz="2000" dirty="0">
              <a:solidFill>
                <a:schemeClr val="tx1">
                  <a:alpha val="60000"/>
                </a:schemeClr>
              </a:solidFill>
            </a:endParaRPr>
          </a:p>
        </p:txBody>
      </p:sp>
      <p:sp>
        <p:nvSpPr>
          <p:cNvPr id="8" name="Content Placeholder 11">
            <a:extLst>
              <a:ext uri="{FF2B5EF4-FFF2-40B4-BE49-F238E27FC236}">
                <a16:creationId xmlns:a16="http://schemas.microsoft.com/office/drawing/2014/main" id="{C6FA3A8A-C796-911F-6A93-FA292C2D7F0F}"/>
              </a:ext>
            </a:extLst>
          </p:cNvPr>
          <p:cNvSpPr txBox="1">
            <a:spLocks/>
          </p:cNvSpPr>
          <p:nvPr/>
        </p:nvSpPr>
        <p:spPr>
          <a:xfrm>
            <a:off x="550862" y="2507376"/>
            <a:ext cx="10711187" cy="1989980"/>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a:latin typeface="Gill Sans MT (Body)"/>
              </a:rPr>
              <a:t>N</a:t>
            </a:r>
            <a:r>
              <a:rPr lang="vi-VN" sz="1800">
                <a:latin typeface="Gill Sans MT (Body)"/>
              </a:rPr>
              <a:t>âng cao</a:t>
            </a:r>
            <a:r>
              <a:rPr lang="en-US" sz="1800">
                <a:latin typeface="Gill Sans MT (Body)"/>
              </a:rPr>
              <a:t> </a:t>
            </a:r>
            <a:r>
              <a:rPr lang="vi-VN" sz="1800">
                <a:latin typeface="Gill Sans MT (Body)"/>
              </a:rPr>
              <a:t>phương pháp </a:t>
            </a:r>
            <a:r>
              <a:rPr lang="en-US" sz="1800">
                <a:latin typeface="Gill Sans MT (Body)"/>
              </a:rPr>
              <a:t>nhận dạng</a:t>
            </a:r>
            <a:r>
              <a:rPr lang="vi-VN" sz="1800">
                <a:latin typeface="Gill Sans MT (Body)"/>
              </a:rPr>
              <a:t> tư thế 2</a:t>
            </a:r>
            <a:r>
              <a:rPr lang="en-US" sz="1800">
                <a:latin typeface="Gill Sans MT (Body)"/>
              </a:rPr>
              <a:t>D theo phương pháp top-down.</a:t>
            </a:r>
          </a:p>
          <a:p>
            <a:r>
              <a:rPr lang="en-US" sz="1800">
                <a:latin typeface="Gill Sans MT (Body)"/>
              </a:rPr>
              <a:t>C</a:t>
            </a:r>
            <a:r>
              <a:rPr lang="vi-VN" sz="1800">
                <a:latin typeface="Gill Sans MT (Body)"/>
              </a:rPr>
              <a:t>ho phép dự đoán nhiều </a:t>
            </a:r>
            <a:r>
              <a:rPr lang="en-US" sz="1800">
                <a:latin typeface="Gill Sans MT (Body)"/>
              </a:rPr>
              <a:t>dạng </a:t>
            </a:r>
            <a:r>
              <a:rPr lang="vi-VN" sz="1800">
                <a:latin typeface="Gill Sans MT (Body)"/>
              </a:rPr>
              <a:t>tư thế cho </a:t>
            </a:r>
            <a:r>
              <a:rPr lang="en-US" sz="1800">
                <a:latin typeface="Gill Sans MT (Body)"/>
              </a:rPr>
              <a:t>một boundary box cho trước </a:t>
            </a:r>
            <a:r>
              <a:rPr lang="vi-VN" sz="1800">
                <a:latin typeface="Gill Sans MT (Body)"/>
              </a:rPr>
              <a:t>một cách hiệu quả</a:t>
            </a:r>
            <a:r>
              <a:rPr lang="en-US" sz="1800">
                <a:latin typeface="Gill Sans MT (Body)"/>
              </a:rPr>
              <a:t>.</a:t>
            </a:r>
          </a:p>
          <a:p>
            <a:r>
              <a:rPr lang="vi-VN" sz="1800">
                <a:latin typeface="Gill Sans MT (Body)"/>
              </a:rPr>
              <a:t>Khả năng dự đoán nhiều </a:t>
            </a:r>
            <a:r>
              <a:rPr lang="en-US" sz="1800">
                <a:latin typeface="Gill Sans MT (Body)"/>
              </a:rPr>
              <a:t>người trong một khung hình chính xác giúp </a:t>
            </a:r>
            <a:r>
              <a:rPr lang="vi-VN" sz="1800">
                <a:latin typeface="Gill Sans MT (Body)"/>
              </a:rPr>
              <a:t>MIPNet</a:t>
            </a:r>
            <a:r>
              <a:rPr lang="en-US" sz="1800">
                <a:latin typeface="Gill Sans MT (Body)"/>
              </a:rPr>
              <a:t> tăng </a:t>
            </a:r>
            <a:r>
              <a:rPr lang="vi-VN" sz="1800">
                <a:latin typeface="Gill Sans MT (Body)"/>
              </a:rPr>
              <a:t>hiệu </a:t>
            </a:r>
            <a:r>
              <a:rPr lang="en-US" sz="1800">
                <a:latin typeface="Gill Sans MT (Body)"/>
              </a:rPr>
              <a:t>năng dự đoán và thời gian hiệu quả</a:t>
            </a:r>
            <a:r>
              <a:rPr lang="vi-VN" sz="1800">
                <a:latin typeface="Gill Sans MT (Body)"/>
              </a:rPr>
              <a:t>.</a:t>
            </a:r>
            <a:endParaRPr lang="en-US" sz="1800">
              <a:latin typeface="Gill Sans MT (Body)"/>
            </a:endParaRPr>
          </a:p>
          <a:p>
            <a:pPr marL="0" indent="0">
              <a:buNone/>
            </a:pPr>
            <a:endParaRPr lang="en-US" sz="1800" dirty="0">
              <a:latin typeface="Gill Sans MT (Body)"/>
            </a:endParaRPr>
          </a:p>
        </p:txBody>
      </p:sp>
      <p:sp>
        <p:nvSpPr>
          <p:cNvPr id="11" name="Title 1">
            <a:extLst>
              <a:ext uri="{FF2B5EF4-FFF2-40B4-BE49-F238E27FC236}">
                <a16:creationId xmlns:a16="http://schemas.microsoft.com/office/drawing/2014/main" id="{7538D746-4645-DD51-ED98-BE2C53022AAB}"/>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Tree>
    <p:extLst>
      <p:ext uri="{BB962C8B-B14F-4D97-AF65-F5344CB8AC3E}">
        <p14:creationId xmlns:p14="http://schemas.microsoft.com/office/powerpoint/2010/main" val="275709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15</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10" name="Title 1">
            <a:extLst>
              <a:ext uri="{FF2B5EF4-FFF2-40B4-BE49-F238E27FC236}">
                <a16:creationId xmlns:a16="http://schemas.microsoft.com/office/drawing/2014/main" id="{930049FB-7A8D-886F-7265-2D18E670A2FD}"/>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Multi-Instance Pose Network</a:t>
            </a:r>
            <a:endParaRPr lang="en-US" sz="2800" dirty="0">
              <a:solidFill>
                <a:schemeClr val="tx1">
                  <a:alpha val="60000"/>
                </a:schemeClr>
              </a:solidFill>
            </a:endParaRPr>
          </a:p>
        </p:txBody>
      </p:sp>
      <p:sp>
        <p:nvSpPr>
          <p:cNvPr id="4" name="Content Placeholder 11">
            <a:extLst>
              <a:ext uri="{FF2B5EF4-FFF2-40B4-BE49-F238E27FC236}">
                <a16:creationId xmlns:a16="http://schemas.microsoft.com/office/drawing/2014/main" id="{7F5DFEB4-5D33-7B9B-771C-B3BAFC9200BA}"/>
              </a:ext>
            </a:extLst>
          </p:cNvPr>
          <p:cNvSpPr txBox="1">
            <a:spLocks/>
          </p:cNvSpPr>
          <p:nvPr/>
        </p:nvSpPr>
        <p:spPr>
          <a:xfrm>
            <a:off x="550862" y="2850674"/>
            <a:ext cx="10711187" cy="3344853"/>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dirty="0">
              <a:latin typeface="Gill Sans MT (Body)"/>
            </a:endParaRPr>
          </a:p>
        </p:txBody>
      </p:sp>
      <p:sp>
        <p:nvSpPr>
          <p:cNvPr id="7" name="TextBox 6">
            <a:extLst>
              <a:ext uri="{FF2B5EF4-FFF2-40B4-BE49-F238E27FC236}">
                <a16:creationId xmlns:a16="http://schemas.microsoft.com/office/drawing/2014/main" id="{03A734BF-BC0C-6F4A-5A30-55761002B3AA}"/>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dirty="0">
                <a:solidFill>
                  <a:schemeClr val="tx1">
                    <a:alpha val="60000"/>
                  </a:schemeClr>
                </a:solidFill>
              </a:rPr>
              <a:t>So </a:t>
            </a:r>
            <a:r>
              <a:rPr lang="en-US" sz="2000" dirty="0" err="1">
                <a:solidFill>
                  <a:schemeClr val="tx1">
                    <a:alpha val="60000"/>
                  </a:schemeClr>
                </a:solidFill>
              </a:rPr>
              <a:t>sánh</a:t>
            </a:r>
            <a:r>
              <a:rPr lang="vi-VN" sz="2000" dirty="0">
                <a:solidFill>
                  <a:schemeClr val="tx1">
                    <a:alpha val="60000"/>
                  </a:schemeClr>
                </a:solidFill>
              </a:rPr>
              <a:t> các phương pháp</a:t>
            </a:r>
            <a:endParaRPr lang="en-US" sz="2000" dirty="0">
              <a:solidFill>
                <a:schemeClr val="tx1">
                  <a:alpha val="60000"/>
                </a:schemeClr>
              </a:solidFill>
            </a:endParaRPr>
          </a:p>
        </p:txBody>
      </p:sp>
    </p:spTree>
    <p:extLst>
      <p:ext uri="{BB962C8B-B14F-4D97-AF65-F5344CB8AC3E}">
        <p14:creationId xmlns:p14="http://schemas.microsoft.com/office/powerpoint/2010/main" val="19268782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16</a:t>
            </a:fld>
            <a:endParaRPr lang="en-US">
              <a:solidFill>
                <a:schemeClr val="tx1">
                  <a:alpha val="80000"/>
                </a:schemeClr>
              </a:solidFill>
            </a:endParaRPr>
          </a:p>
        </p:txBody>
      </p:sp>
      <p:sp>
        <p:nvSpPr>
          <p:cNvPr id="3" name="Date Placeholder 13">
            <a:extLst>
              <a:ext uri="{FF2B5EF4-FFF2-40B4-BE49-F238E27FC236}">
                <a16:creationId xmlns:a16="http://schemas.microsoft.com/office/drawing/2014/main" id="{4A34E7FE-06EC-7703-F383-F12F5177BD70}"/>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5" name="Footer Placeholder 13">
            <a:extLst>
              <a:ext uri="{FF2B5EF4-FFF2-40B4-BE49-F238E27FC236}">
                <a16:creationId xmlns:a16="http://schemas.microsoft.com/office/drawing/2014/main" id="{2EF9D9EA-F5DE-9214-32FC-72B200AEF796}"/>
              </a:ext>
            </a:extLst>
          </p:cNvPr>
          <p:cNvSpPr>
            <a:spLocks noGrp="1"/>
          </p:cNvSpPr>
          <p:nvPr>
            <p:ph type="ftr" sz="quarter" idx="11"/>
          </p:nvPr>
        </p:nvSpPr>
        <p:spPr>
          <a:xfrm>
            <a:off x="3359150" y="6507212"/>
            <a:ext cx="6379210" cy="153888"/>
          </a:xfrm>
        </p:spPr>
        <p:txBody>
          <a:bodyPr/>
          <a:lstStyle/>
          <a:p>
            <a:r>
              <a:rPr lang="en-US" dirty="0"/>
              <a:t>Pose Estimation</a:t>
            </a:r>
          </a:p>
        </p:txBody>
      </p:sp>
      <p:graphicFrame>
        <p:nvGraphicFramePr>
          <p:cNvPr id="9" name="Table 9">
            <a:extLst>
              <a:ext uri="{FF2B5EF4-FFF2-40B4-BE49-F238E27FC236}">
                <a16:creationId xmlns:a16="http://schemas.microsoft.com/office/drawing/2014/main" id="{EC4C3376-EBD1-1023-E52E-E005B334779C}"/>
              </a:ext>
            </a:extLst>
          </p:cNvPr>
          <p:cNvGraphicFramePr>
            <a:graphicFrameLocks noGrp="1"/>
          </p:cNvGraphicFramePr>
          <p:nvPr/>
        </p:nvGraphicFramePr>
        <p:xfrm>
          <a:off x="-1" y="0"/>
          <a:ext cx="12191999" cy="6472657"/>
        </p:xfrm>
        <a:graphic>
          <a:graphicData uri="http://schemas.openxmlformats.org/drawingml/2006/table">
            <a:tbl>
              <a:tblPr firstRow="1" bandRow="1">
                <a:tableStyleId>{5C22544A-7EE6-4342-B048-85BDC9FD1C3A}</a:tableStyleId>
              </a:tblPr>
              <a:tblGrid>
                <a:gridCol w="1846081">
                  <a:extLst>
                    <a:ext uri="{9D8B030D-6E8A-4147-A177-3AD203B41FA5}">
                      <a16:colId xmlns:a16="http://schemas.microsoft.com/office/drawing/2014/main" val="3534819404"/>
                    </a:ext>
                  </a:extLst>
                </a:gridCol>
                <a:gridCol w="1796085">
                  <a:extLst>
                    <a:ext uri="{9D8B030D-6E8A-4147-A177-3AD203B41FA5}">
                      <a16:colId xmlns:a16="http://schemas.microsoft.com/office/drawing/2014/main" val="520734775"/>
                    </a:ext>
                  </a:extLst>
                </a:gridCol>
                <a:gridCol w="1203288">
                  <a:extLst>
                    <a:ext uri="{9D8B030D-6E8A-4147-A177-3AD203B41FA5}">
                      <a16:colId xmlns:a16="http://schemas.microsoft.com/office/drawing/2014/main" val="1450453031"/>
                    </a:ext>
                  </a:extLst>
                </a:gridCol>
                <a:gridCol w="7346545">
                  <a:extLst>
                    <a:ext uri="{9D8B030D-6E8A-4147-A177-3AD203B41FA5}">
                      <a16:colId xmlns:a16="http://schemas.microsoft.com/office/drawing/2014/main" val="1948809646"/>
                    </a:ext>
                  </a:extLst>
                </a:gridCol>
              </a:tblGrid>
              <a:tr h="265819">
                <a:tc>
                  <a:txBody>
                    <a:bodyPr/>
                    <a:lstStyle/>
                    <a:p>
                      <a:r>
                        <a:rPr lang="en-US" sz="1400" dirty="0"/>
                        <a:t>PP</a:t>
                      </a:r>
                    </a:p>
                  </a:txBody>
                  <a:tcPr/>
                </a:tc>
                <a:tc>
                  <a:txBody>
                    <a:bodyPr/>
                    <a:lstStyle/>
                    <a:p>
                      <a:r>
                        <a:rPr lang="vi-VN" sz="1400" dirty="0"/>
                        <a:t>Hướng tiếp cận</a:t>
                      </a:r>
                      <a:endParaRPr lang="en-US" sz="1400" dirty="0"/>
                    </a:p>
                  </a:txBody>
                  <a:tcPr/>
                </a:tc>
                <a:tc>
                  <a:txBody>
                    <a:bodyPr/>
                    <a:lstStyle/>
                    <a:p>
                      <a:r>
                        <a:rPr lang="vi-VN" sz="1400" dirty="0"/>
                        <a:t>Backbone</a:t>
                      </a:r>
                      <a:endParaRPr lang="en-US" sz="1400" dirty="0"/>
                    </a:p>
                  </a:txBody>
                  <a:tcPr/>
                </a:tc>
                <a:tc>
                  <a:txBody>
                    <a:bodyPr/>
                    <a:lstStyle/>
                    <a:p>
                      <a:r>
                        <a:rPr lang="vi-VN" sz="1400" dirty="0"/>
                        <a:t>Giải thích pp</a:t>
                      </a:r>
                      <a:endParaRPr lang="en-US" sz="1400" dirty="0"/>
                    </a:p>
                  </a:txBody>
                  <a:tcPr/>
                </a:tc>
                <a:extLst>
                  <a:ext uri="{0D108BD9-81ED-4DB2-BD59-A6C34878D82A}">
                    <a16:rowId xmlns:a16="http://schemas.microsoft.com/office/drawing/2014/main" val="1041896782"/>
                  </a:ext>
                </a:extLst>
              </a:tr>
              <a:tr h="1462007">
                <a:tc>
                  <a:txBody>
                    <a:bodyPr/>
                    <a:lstStyle/>
                    <a:p>
                      <a:r>
                        <a:rPr lang="vi-VN" sz="1400" dirty="0"/>
                        <a:t>Alpha pose (RMPE)</a:t>
                      </a:r>
                    </a:p>
                    <a:p>
                      <a:r>
                        <a:rPr lang="vi-VN" sz="1400" dirty="0"/>
                        <a:t>(2015)</a:t>
                      </a:r>
                      <a:endParaRPr lang="en-US" sz="1400" dirty="0"/>
                    </a:p>
                  </a:txBody>
                  <a:tcPr/>
                </a:tc>
                <a:tc>
                  <a:txBody>
                    <a:bodyPr/>
                    <a:lstStyle/>
                    <a:p>
                      <a:r>
                        <a:rPr lang="en-US" sz="1400" b="0" i="0" kern="1200" dirty="0">
                          <a:solidFill>
                            <a:schemeClr val="dk1"/>
                          </a:solidFill>
                          <a:effectLst/>
                          <a:latin typeface="+mn-lt"/>
                          <a:ea typeface="+mn-ea"/>
                          <a:cs typeface="+mn-cs"/>
                        </a:rPr>
                        <a:t>top-down</a:t>
                      </a:r>
                      <a:endParaRPr lang="en-US" sz="1400" dirty="0"/>
                    </a:p>
                  </a:txBody>
                  <a:tcPr/>
                </a:tc>
                <a:tc>
                  <a:txBody>
                    <a:bodyPr/>
                    <a:lstStyle/>
                    <a:p>
                      <a:endParaRPr lang="en-US" sz="1400" dirty="0"/>
                    </a:p>
                  </a:txBody>
                  <a:tcPr/>
                </a:tc>
                <a:tc>
                  <a:txBody>
                    <a:bodyPr/>
                    <a:lstStyle/>
                    <a:p>
                      <a:r>
                        <a:rPr lang="en-US" sz="1400" dirty="0" err="1"/>
                        <a:t>Với</a:t>
                      </a:r>
                      <a:r>
                        <a:rPr lang="en-US" sz="1400" dirty="0"/>
                        <a:t> </a:t>
                      </a:r>
                      <a:r>
                        <a:rPr lang="en-US" sz="1400" dirty="0" err="1"/>
                        <a:t>mỗi</a:t>
                      </a:r>
                      <a:r>
                        <a:rPr lang="en-US" sz="1400" dirty="0"/>
                        <a:t> </a:t>
                      </a:r>
                      <a:r>
                        <a:rPr lang="en-US" sz="1400" dirty="0" err="1"/>
                        <a:t>phân</a:t>
                      </a:r>
                      <a:r>
                        <a:rPr lang="en-US" sz="1400" dirty="0"/>
                        <a:t> </a:t>
                      </a:r>
                      <a:r>
                        <a:rPr lang="en-US" sz="1400" dirty="0" err="1"/>
                        <a:t>vùng</a:t>
                      </a:r>
                      <a:r>
                        <a:rPr lang="en-US" sz="1400" dirty="0"/>
                        <a:t>, </a:t>
                      </a:r>
                      <a:r>
                        <a:rPr lang="en-US" sz="1400" dirty="0" err="1"/>
                        <a:t>mô</a:t>
                      </a:r>
                      <a:r>
                        <a:rPr lang="en-US" sz="1400" dirty="0"/>
                        <a:t> </a:t>
                      </a:r>
                      <a:r>
                        <a:rPr lang="en-US" sz="1400" dirty="0" err="1"/>
                        <a:t>hình</a:t>
                      </a:r>
                      <a:r>
                        <a:rPr lang="en-US" sz="1400" dirty="0"/>
                        <a:t> </a:t>
                      </a:r>
                      <a:r>
                        <a:rPr lang="en-US" sz="1400" dirty="0" err="1"/>
                        <a:t>sẽ</a:t>
                      </a:r>
                      <a:r>
                        <a:rPr lang="en-US" sz="1400" dirty="0"/>
                        <a:t> </a:t>
                      </a:r>
                      <a:r>
                        <a:rPr lang="en-US" sz="1400" dirty="0" err="1"/>
                        <a:t>dự</a:t>
                      </a:r>
                      <a:r>
                        <a:rPr lang="en-US" sz="1400" dirty="0"/>
                        <a:t> </a:t>
                      </a:r>
                      <a:r>
                        <a:rPr lang="en-US" sz="1400" dirty="0" err="1"/>
                        <a:t>đoán</a:t>
                      </a:r>
                      <a:r>
                        <a:rPr lang="en-US" sz="1400" dirty="0"/>
                        <a:t> </a:t>
                      </a:r>
                      <a:r>
                        <a:rPr lang="en-US" sz="1400" dirty="0" err="1"/>
                        <a:t>nhiều</a:t>
                      </a:r>
                      <a:r>
                        <a:rPr lang="en-US" sz="1400" dirty="0"/>
                        <a:t> skeleton </a:t>
                      </a:r>
                      <a:r>
                        <a:rPr lang="en-US" sz="1400" dirty="0" err="1"/>
                        <a:t>và</a:t>
                      </a:r>
                      <a:r>
                        <a:rPr lang="en-US" sz="1400" dirty="0"/>
                        <a:t> </a:t>
                      </a:r>
                      <a:r>
                        <a:rPr lang="en-US" sz="1400" dirty="0" err="1"/>
                        <a:t>sau</a:t>
                      </a:r>
                      <a:r>
                        <a:rPr lang="en-US" sz="1400" dirty="0"/>
                        <a:t> </a:t>
                      </a:r>
                      <a:r>
                        <a:rPr lang="en-US" sz="1400" dirty="0" err="1"/>
                        <a:t>đó</a:t>
                      </a:r>
                      <a:r>
                        <a:rPr lang="en-US" sz="1400" dirty="0"/>
                        <a:t> </a:t>
                      </a:r>
                      <a:r>
                        <a:rPr lang="en-US" sz="1400" dirty="0" err="1"/>
                        <a:t>sử</a:t>
                      </a:r>
                      <a:r>
                        <a:rPr lang="en-US" sz="1400" dirty="0"/>
                        <a:t> </a:t>
                      </a:r>
                      <a:r>
                        <a:rPr lang="en-US" sz="1400" dirty="0" err="1"/>
                        <a:t>dụng</a:t>
                      </a:r>
                      <a:r>
                        <a:rPr lang="en-US" sz="1400" dirty="0"/>
                        <a:t> </a:t>
                      </a:r>
                      <a:r>
                        <a:rPr lang="en-US" sz="1400" dirty="0" err="1"/>
                        <a:t>thuật</a:t>
                      </a:r>
                      <a:r>
                        <a:rPr lang="en-US" sz="1400" dirty="0"/>
                        <a:t> </a:t>
                      </a:r>
                      <a:r>
                        <a:rPr lang="en-US" sz="1400" dirty="0" err="1"/>
                        <a:t>toán</a:t>
                      </a:r>
                      <a:r>
                        <a:rPr lang="en-US" sz="1400" dirty="0"/>
                        <a:t> non-maximum suppression (Pose NMS) </a:t>
                      </a:r>
                      <a:r>
                        <a:rPr lang="en-US" sz="1400" dirty="0" err="1"/>
                        <a:t>để</a:t>
                      </a:r>
                      <a:r>
                        <a:rPr lang="en-US" sz="1400" dirty="0"/>
                        <a:t> </a:t>
                      </a:r>
                      <a:r>
                        <a:rPr lang="en-US" sz="1400" dirty="0" err="1"/>
                        <a:t>chọn</a:t>
                      </a:r>
                      <a:r>
                        <a:rPr lang="en-US" sz="1400" dirty="0"/>
                        <a:t> </a:t>
                      </a:r>
                      <a:r>
                        <a:rPr lang="en-US" sz="1400" dirty="0" err="1"/>
                        <a:t>ra</a:t>
                      </a:r>
                      <a:r>
                        <a:rPr lang="en-US" sz="1400" dirty="0"/>
                        <a:t> skeleton </a:t>
                      </a:r>
                      <a:r>
                        <a:rPr lang="en-US" sz="1400" dirty="0" err="1"/>
                        <a:t>có</a:t>
                      </a:r>
                      <a:r>
                        <a:rPr lang="en-US" sz="1400" dirty="0"/>
                        <a:t> </a:t>
                      </a:r>
                      <a:r>
                        <a:rPr lang="en-US" sz="1400" dirty="0" err="1"/>
                        <a:t>độ</a:t>
                      </a:r>
                      <a:r>
                        <a:rPr lang="en-US" sz="1400" dirty="0"/>
                        <a:t> </a:t>
                      </a:r>
                      <a:r>
                        <a:rPr lang="en-US" sz="1400" dirty="0" err="1"/>
                        <a:t>chính</a:t>
                      </a:r>
                      <a:r>
                        <a:rPr lang="en-US" sz="1400" dirty="0"/>
                        <a:t> </a:t>
                      </a:r>
                      <a:r>
                        <a:rPr lang="en-US" sz="1400" dirty="0" err="1"/>
                        <a:t>xác</a:t>
                      </a:r>
                      <a:r>
                        <a:rPr lang="en-US" sz="1400" dirty="0"/>
                        <a:t> </a:t>
                      </a:r>
                      <a:r>
                        <a:rPr lang="en-US" sz="1400" dirty="0" err="1"/>
                        <a:t>cao</a:t>
                      </a:r>
                      <a:r>
                        <a:rPr lang="en-US" sz="1400" dirty="0"/>
                        <a:t> </a:t>
                      </a:r>
                      <a:r>
                        <a:rPr lang="en-US" sz="1400" dirty="0" err="1"/>
                        <a:t>nhất</a:t>
                      </a:r>
                      <a:r>
                        <a:rPr lang="en-US" sz="1400" dirty="0"/>
                        <a:t>. </a:t>
                      </a:r>
                    </a:p>
                  </a:txBody>
                  <a:tcPr/>
                </a:tc>
                <a:extLst>
                  <a:ext uri="{0D108BD9-81ED-4DB2-BD59-A6C34878D82A}">
                    <a16:rowId xmlns:a16="http://schemas.microsoft.com/office/drawing/2014/main" val="3840347808"/>
                  </a:ext>
                </a:extLst>
              </a:tr>
              <a:tr h="1661372">
                <a:tc>
                  <a:txBody>
                    <a:bodyPr/>
                    <a:lstStyle/>
                    <a:p>
                      <a:r>
                        <a:rPr lang="vi-VN" sz="1400" dirty="0"/>
                        <a:t>Deepercut</a:t>
                      </a:r>
                    </a:p>
                    <a:p>
                      <a:r>
                        <a:rPr lang="vi-VN" sz="1400" dirty="0"/>
                        <a:t>(2016)</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dk1"/>
                          </a:solidFill>
                          <a:effectLst/>
                          <a:latin typeface="+mn-lt"/>
                          <a:ea typeface="+mn-ea"/>
                          <a:cs typeface="+mn-cs"/>
                        </a:rPr>
                        <a:t>bottom-up</a:t>
                      </a:r>
                      <a:endParaRPr lang="en-US" sz="1400" dirty="0"/>
                    </a:p>
                    <a:p>
                      <a:endParaRPr lang="en-US" sz="1400" dirty="0"/>
                    </a:p>
                  </a:txBody>
                  <a:tcPr/>
                </a:tc>
                <a:tc>
                  <a:txBody>
                    <a:bodyPr/>
                    <a:lstStyle/>
                    <a:p>
                      <a:endParaRPr lang="en-US" sz="1400" dirty="0"/>
                    </a:p>
                  </a:txBody>
                  <a:tcPr/>
                </a:tc>
                <a:tc>
                  <a:txBody>
                    <a:bodyPr/>
                    <a:lstStyle/>
                    <a:p>
                      <a:r>
                        <a:rPr lang="vi-VN" sz="1400" dirty="0"/>
                        <a:t>1 Phát hiện tất cả các bộ phận cơ thể có thể có trong một hình ảnh.</a:t>
                      </a:r>
                    </a:p>
                    <a:p>
                      <a:r>
                        <a:rPr lang="vi-VN" sz="1400" dirty="0"/>
                        <a:t>2 Gọi các bộ phận cơ thể bằng tên thích hợp, chẳng hạn như tay và chân. </a:t>
                      </a:r>
                    </a:p>
                    <a:p>
                      <a:r>
                        <a:rPr lang="vi-VN" sz="1400" dirty="0"/>
                        <a:t>3 Tách các bộ phận cơ thể thuộc về mỗi cá nhân.</a:t>
                      </a:r>
                    </a:p>
                    <a:p>
                      <a:endParaRPr lang="vi-VN" sz="1400" dirty="0"/>
                    </a:p>
                    <a:p>
                      <a:r>
                        <a:rPr lang="vi-VN" sz="1400" dirty="0"/>
                        <a:t>Mạng của DeepCut sử dụng mô hình lập trình tuyến tính tích hợp (ILP) để nhóm tất cả các điểm chính được phát hiện trong đầu vào. </a:t>
                      </a:r>
                    </a:p>
                  </a:txBody>
                  <a:tcPr/>
                </a:tc>
                <a:extLst>
                  <a:ext uri="{0D108BD9-81ED-4DB2-BD59-A6C34878D82A}">
                    <a16:rowId xmlns:a16="http://schemas.microsoft.com/office/drawing/2014/main" val="4008705969"/>
                  </a:ext>
                </a:extLst>
              </a:tr>
              <a:tr h="1063278">
                <a:tc>
                  <a:txBody>
                    <a:bodyPr/>
                    <a:lstStyle/>
                    <a:p>
                      <a:r>
                        <a:rPr lang="vi-VN" sz="1400" dirty="0"/>
                        <a:t>Openpose</a:t>
                      </a:r>
                    </a:p>
                    <a:p>
                      <a:r>
                        <a:rPr lang="vi-VN" sz="1400" dirty="0"/>
                        <a:t>(2019)</a:t>
                      </a:r>
                      <a:endParaRPr lang="en-US" sz="1400" dirty="0"/>
                    </a:p>
                  </a:txBody>
                  <a:tcPr/>
                </a:tc>
                <a:tc>
                  <a:txBody>
                    <a:bodyPr/>
                    <a:lstStyle/>
                    <a:p>
                      <a:r>
                        <a:rPr lang="en-US" sz="1400" b="0" i="0" kern="1200" dirty="0">
                          <a:solidFill>
                            <a:schemeClr val="dk1"/>
                          </a:solidFill>
                          <a:effectLst/>
                          <a:latin typeface="+mn-lt"/>
                          <a:ea typeface="+mn-ea"/>
                          <a:cs typeface="+mn-cs"/>
                        </a:rPr>
                        <a:t>bottom-up</a:t>
                      </a:r>
                      <a:endParaRPr lang="en-US" sz="1400" dirty="0"/>
                    </a:p>
                  </a:txBody>
                  <a:tcPr/>
                </a:tc>
                <a:tc>
                  <a:txBody>
                    <a:bodyPr/>
                    <a:lstStyle/>
                    <a:p>
                      <a:endParaRPr lang="en-US" sz="1400" dirty="0"/>
                    </a:p>
                  </a:txBody>
                  <a:tcPr/>
                </a:tc>
                <a:tc>
                  <a:txBody>
                    <a:bodyPr/>
                    <a:lstStyle/>
                    <a:p>
                      <a:r>
                        <a:rPr lang="vi-VN" sz="1400" b="0" i="0" kern="1200" dirty="0">
                          <a:solidFill>
                            <a:schemeClr val="dk1"/>
                          </a:solidFill>
                          <a:effectLst/>
                          <a:latin typeface="+mn-lt"/>
                          <a:ea typeface="+mn-ea"/>
                          <a:cs typeface="+mn-cs"/>
                        </a:rPr>
                        <a:t>OpenPose sẽ phát hiện tất cả các keypoints của mọi người trong ảnh, sau đó mới phân chia mỗi keypoint về từng người cụ thể.</a:t>
                      </a:r>
                    </a:p>
                  </a:txBody>
                  <a:tcPr/>
                </a:tc>
                <a:extLst>
                  <a:ext uri="{0D108BD9-81ED-4DB2-BD59-A6C34878D82A}">
                    <a16:rowId xmlns:a16="http://schemas.microsoft.com/office/drawing/2014/main" val="4240784426"/>
                  </a:ext>
                </a:extLst>
              </a:tr>
              <a:tr h="863913">
                <a:tc>
                  <a:txBody>
                    <a:bodyPr/>
                    <a:lstStyle/>
                    <a:p>
                      <a:r>
                        <a:rPr lang="vi-VN" sz="1400" dirty="0"/>
                        <a:t>HRNet</a:t>
                      </a:r>
                    </a:p>
                    <a:p>
                      <a:r>
                        <a:rPr lang="vi-VN" sz="1400" dirty="0"/>
                        <a:t>(2017)</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dk1"/>
                          </a:solidFill>
                          <a:effectLst/>
                          <a:latin typeface="+mn-lt"/>
                          <a:ea typeface="+mn-ea"/>
                          <a:cs typeface="+mn-cs"/>
                        </a:rPr>
                        <a:t>top-down</a:t>
                      </a:r>
                      <a:endParaRPr lang="en-US" sz="1400" dirty="0"/>
                    </a:p>
                  </a:txBody>
                  <a:tcPr/>
                </a:tc>
                <a:tc>
                  <a:txBody>
                    <a:bodyPr/>
                    <a:lstStyle/>
                    <a:p>
                      <a:endParaRPr lang="en-US" sz="1400" dirty="0"/>
                    </a:p>
                  </a:txBody>
                  <a:tcPr/>
                </a:tc>
                <a:tc>
                  <a:txBody>
                    <a:bodyPr/>
                    <a:lstStyle/>
                    <a:p>
                      <a:r>
                        <a:rPr lang="vi-VN" sz="1400" b="0" i="0" kern="1200" dirty="0">
                          <a:solidFill>
                            <a:schemeClr val="dk1"/>
                          </a:solidFill>
                          <a:effectLst/>
                          <a:latin typeface="+mn-lt"/>
                          <a:ea typeface="+mn-ea"/>
                          <a:cs typeface="+mn-cs"/>
                        </a:rPr>
                        <a:t>HRNet sử dụng phương pháp từ trên xuống, mạng được xây dựng để ước tính các điểm chính dựa trên các hộp giới hạn người được phát hiện bởi một mạng khác (FasterRCNN) trong quá trình suy luận\thử nghiệm. Hay đầu tiên là dò người và sau đó ước tính các bộ phận cơ thể của từng người được phát hiện. Ở đây Hrnet duy trì độ phân giải cao cho toàn bộ quá trình</a:t>
                      </a:r>
                      <a:endParaRPr lang="en-US" sz="1400" dirty="0"/>
                    </a:p>
                  </a:txBody>
                  <a:tcPr/>
                </a:tc>
                <a:extLst>
                  <a:ext uri="{0D108BD9-81ED-4DB2-BD59-A6C34878D82A}">
                    <a16:rowId xmlns:a16="http://schemas.microsoft.com/office/drawing/2014/main" val="3435818327"/>
                  </a:ext>
                </a:extLst>
              </a:tr>
              <a:tr h="265819">
                <a:tc>
                  <a:txBody>
                    <a:bodyPr/>
                    <a:lstStyle/>
                    <a:p>
                      <a:r>
                        <a:rPr lang="vi-VN" sz="1400" dirty="0"/>
                        <a:t>Higher HRNet</a:t>
                      </a:r>
                    </a:p>
                    <a:p>
                      <a:r>
                        <a:rPr lang="vi-VN" sz="1400" dirty="0"/>
                        <a:t>(2019)</a:t>
                      </a:r>
                      <a:endParaRPr lang="en-US" sz="1400" dirty="0"/>
                    </a:p>
                  </a:txBody>
                  <a:tcPr/>
                </a:tc>
                <a:tc>
                  <a:txBody>
                    <a:bodyPr/>
                    <a:lstStyle/>
                    <a:p>
                      <a:r>
                        <a:rPr lang="en-US" sz="1400" b="0" i="0" kern="1200" dirty="0">
                          <a:solidFill>
                            <a:schemeClr val="dk1"/>
                          </a:solidFill>
                          <a:effectLst/>
                          <a:latin typeface="+mn-lt"/>
                          <a:ea typeface="+mn-ea"/>
                          <a:cs typeface="+mn-cs"/>
                        </a:rPr>
                        <a:t>bottom-up</a:t>
                      </a:r>
                      <a:endParaRPr lang="en-US" sz="1400" dirty="0"/>
                    </a:p>
                  </a:txBody>
                  <a:tcPr/>
                </a:tc>
                <a:tc>
                  <a:txBody>
                    <a:bodyPr/>
                    <a:lstStyle/>
                    <a:p>
                      <a:r>
                        <a:rPr lang="en-US" sz="1400" b="0" i="0" kern="1200" dirty="0" err="1">
                          <a:solidFill>
                            <a:schemeClr val="dk1"/>
                          </a:solidFill>
                          <a:effectLst/>
                          <a:latin typeface="+mn-lt"/>
                          <a:ea typeface="+mn-ea"/>
                          <a:cs typeface="+mn-cs"/>
                        </a:rPr>
                        <a:t>HRNet</a:t>
                      </a:r>
                      <a:endParaRPr lang="en-US" sz="1400" dirty="0"/>
                    </a:p>
                  </a:txBody>
                  <a:tcPr/>
                </a:tc>
                <a:tc>
                  <a:txBody>
                    <a:bodyPr/>
                    <a:lstStyle/>
                    <a:p>
                      <a:r>
                        <a:rPr lang="vi-VN" sz="1400" dirty="0"/>
                        <a:t>Đây là mạng mới của cùng một nhóm nghiên cứu để theo dõi tư thế từ dưới lên sử dụng HRNet làm xương sống. Các tác giả đã giải quyết vấn đề thay đổi tỷ lệ trong ước tính tư thế từ dưới lên</a:t>
                      </a:r>
                      <a:endParaRPr lang="en-US" sz="1400" dirty="0"/>
                    </a:p>
                  </a:txBody>
                  <a:tcPr/>
                </a:tc>
                <a:extLst>
                  <a:ext uri="{0D108BD9-81ED-4DB2-BD59-A6C34878D82A}">
                    <a16:rowId xmlns:a16="http://schemas.microsoft.com/office/drawing/2014/main" val="1008619627"/>
                  </a:ext>
                </a:extLst>
              </a:tr>
              <a:tr h="465184">
                <a:tc>
                  <a:txBody>
                    <a:bodyPr/>
                    <a:lstStyle/>
                    <a:p>
                      <a:r>
                        <a:rPr lang="vi-VN" sz="1400" dirty="0"/>
                        <a:t>MIPnet</a:t>
                      </a:r>
                    </a:p>
                    <a:p>
                      <a:r>
                        <a:rPr lang="vi-VN" sz="1400" dirty="0"/>
                        <a:t>(2021)</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dk1"/>
                          </a:solidFill>
                          <a:effectLst/>
                          <a:latin typeface="+mn-lt"/>
                          <a:ea typeface="+mn-ea"/>
                          <a:cs typeface="+mn-cs"/>
                        </a:rPr>
                        <a:t>top-down</a:t>
                      </a:r>
                      <a:endParaRPr lang="en-US" sz="1400" dirty="0"/>
                    </a:p>
                    <a:p>
                      <a:endParaRPr lang="en-US" sz="1400" dirty="0"/>
                    </a:p>
                  </a:txBody>
                  <a:tcPr/>
                </a:tc>
                <a:tc>
                  <a:txBody>
                    <a:bodyPr/>
                    <a:lstStyle/>
                    <a:p>
                      <a:r>
                        <a:rPr lang="en-US" sz="1400" b="0" i="0" kern="1200" dirty="0" err="1">
                          <a:solidFill>
                            <a:schemeClr val="dk1"/>
                          </a:solidFill>
                          <a:effectLst/>
                          <a:latin typeface="+mn-lt"/>
                          <a:ea typeface="+mn-ea"/>
                          <a:cs typeface="+mn-cs"/>
                        </a:rPr>
                        <a:t>HRNet</a:t>
                      </a:r>
                      <a:endParaRPr lang="en-US" sz="1400" dirty="0"/>
                    </a:p>
                  </a:txBody>
                  <a:tcPr/>
                </a:tc>
                <a:tc>
                  <a:txBody>
                    <a:bodyPr/>
                    <a:lstStyle/>
                    <a:p>
                      <a:r>
                        <a:rPr lang="vi-VN" sz="1400" dirty="0"/>
                        <a:t>Dùng HRNet làm xương sống và dự đoán nhiều trường hợp tư thế hơn cho hộp giới hạn (người) đầu vào.</a:t>
                      </a:r>
                      <a:endParaRPr lang="en-US" sz="1400" dirty="0"/>
                    </a:p>
                  </a:txBody>
                  <a:tcPr/>
                </a:tc>
                <a:extLst>
                  <a:ext uri="{0D108BD9-81ED-4DB2-BD59-A6C34878D82A}">
                    <a16:rowId xmlns:a16="http://schemas.microsoft.com/office/drawing/2014/main" val="2361305407"/>
                  </a:ext>
                </a:extLst>
              </a:tr>
            </a:tbl>
          </a:graphicData>
        </a:graphic>
      </p:graphicFrame>
    </p:spTree>
    <p:extLst>
      <p:ext uri="{BB962C8B-B14F-4D97-AF65-F5344CB8AC3E}">
        <p14:creationId xmlns:p14="http://schemas.microsoft.com/office/powerpoint/2010/main" val="14830222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17</a:t>
            </a:fld>
            <a:endParaRPr lang="en-US">
              <a:solidFill>
                <a:schemeClr val="tx1">
                  <a:alpha val="80000"/>
                </a:schemeClr>
              </a:solidFill>
            </a:endParaRPr>
          </a:p>
        </p:txBody>
      </p:sp>
      <p:sp>
        <p:nvSpPr>
          <p:cNvPr id="3" name="Date Placeholder 13">
            <a:extLst>
              <a:ext uri="{FF2B5EF4-FFF2-40B4-BE49-F238E27FC236}">
                <a16:creationId xmlns:a16="http://schemas.microsoft.com/office/drawing/2014/main" id="{4A34E7FE-06EC-7703-F383-F12F5177BD70}"/>
              </a:ext>
            </a:extLst>
          </p:cNvPr>
          <p:cNvSpPr>
            <a:spLocks noGrp="1"/>
          </p:cNvSpPr>
          <p:nvPr>
            <p:ph type="dt" sz="half" idx="10"/>
          </p:nvPr>
        </p:nvSpPr>
        <p:spPr>
          <a:xfrm>
            <a:off x="550863" y="6507212"/>
            <a:ext cx="2628900" cy="153888"/>
          </a:xfrm>
        </p:spPr>
        <p:txBody>
          <a:bodyPr/>
          <a:lstStyle/>
          <a:p>
            <a:r>
              <a:rPr lang="en-US"/>
              <a:t>Thursday, November 17th, 2022</a:t>
            </a:r>
          </a:p>
        </p:txBody>
      </p:sp>
      <p:sp>
        <p:nvSpPr>
          <p:cNvPr id="5" name="Footer Placeholder 13">
            <a:extLst>
              <a:ext uri="{FF2B5EF4-FFF2-40B4-BE49-F238E27FC236}">
                <a16:creationId xmlns:a16="http://schemas.microsoft.com/office/drawing/2014/main" id="{2EF9D9EA-F5DE-9214-32FC-72B200AEF796}"/>
              </a:ext>
            </a:extLst>
          </p:cNvPr>
          <p:cNvSpPr>
            <a:spLocks noGrp="1"/>
          </p:cNvSpPr>
          <p:nvPr>
            <p:ph type="ftr" sz="quarter" idx="11"/>
          </p:nvPr>
        </p:nvSpPr>
        <p:spPr>
          <a:xfrm>
            <a:off x="3359150" y="6507212"/>
            <a:ext cx="6379210" cy="153888"/>
          </a:xfrm>
        </p:spPr>
        <p:txBody>
          <a:bodyPr/>
          <a:lstStyle/>
          <a:p>
            <a:r>
              <a:rPr lang="en-US" dirty="0"/>
              <a:t>Pose Estimation</a:t>
            </a:r>
          </a:p>
        </p:txBody>
      </p:sp>
      <p:graphicFrame>
        <p:nvGraphicFramePr>
          <p:cNvPr id="9" name="Table 9">
            <a:extLst>
              <a:ext uri="{FF2B5EF4-FFF2-40B4-BE49-F238E27FC236}">
                <a16:creationId xmlns:a16="http://schemas.microsoft.com/office/drawing/2014/main" id="{EC4C3376-EBD1-1023-E52E-E005B334779C}"/>
              </a:ext>
            </a:extLst>
          </p:cNvPr>
          <p:cNvGraphicFramePr>
            <a:graphicFrameLocks noGrp="1"/>
          </p:cNvGraphicFramePr>
          <p:nvPr/>
        </p:nvGraphicFramePr>
        <p:xfrm>
          <a:off x="0" y="0"/>
          <a:ext cx="12192000" cy="6257426"/>
        </p:xfrm>
        <a:graphic>
          <a:graphicData uri="http://schemas.openxmlformats.org/drawingml/2006/table">
            <a:tbl>
              <a:tblPr firstRow="1" bandRow="1">
                <a:tableStyleId>{5C22544A-7EE6-4342-B048-85BDC9FD1C3A}</a:tableStyleId>
              </a:tblPr>
              <a:tblGrid>
                <a:gridCol w="2061713">
                  <a:extLst>
                    <a:ext uri="{9D8B030D-6E8A-4147-A177-3AD203B41FA5}">
                      <a16:colId xmlns:a16="http://schemas.microsoft.com/office/drawing/2014/main" val="3534819404"/>
                    </a:ext>
                  </a:extLst>
                </a:gridCol>
                <a:gridCol w="6047117">
                  <a:extLst>
                    <a:ext uri="{9D8B030D-6E8A-4147-A177-3AD203B41FA5}">
                      <a16:colId xmlns:a16="http://schemas.microsoft.com/office/drawing/2014/main" val="459997997"/>
                    </a:ext>
                  </a:extLst>
                </a:gridCol>
                <a:gridCol w="4083170">
                  <a:extLst>
                    <a:ext uri="{9D8B030D-6E8A-4147-A177-3AD203B41FA5}">
                      <a16:colId xmlns:a16="http://schemas.microsoft.com/office/drawing/2014/main" val="2317951000"/>
                    </a:ext>
                  </a:extLst>
                </a:gridCol>
              </a:tblGrid>
              <a:tr h="380683">
                <a:tc>
                  <a:txBody>
                    <a:bodyPr/>
                    <a:lstStyle/>
                    <a:p>
                      <a:r>
                        <a:rPr lang="en-US" dirty="0"/>
                        <a:t>PP</a:t>
                      </a:r>
                    </a:p>
                  </a:txBody>
                  <a:tcPr/>
                </a:tc>
                <a:tc>
                  <a:txBody>
                    <a:bodyPr/>
                    <a:lstStyle/>
                    <a:p>
                      <a:r>
                        <a:rPr lang="vi-VN" dirty="0"/>
                        <a:t>Ưu diểm</a:t>
                      </a:r>
                      <a:endParaRPr lang="en-US" dirty="0"/>
                    </a:p>
                  </a:txBody>
                  <a:tcPr/>
                </a:tc>
                <a:tc>
                  <a:txBody>
                    <a:bodyPr/>
                    <a:lstStyle/>
                    <a:p>
                      <a:r>
                        <a:rPr lang="vi-VN" dirty="0"/>
                        <a:t>Nhược điểm</a:t>
                      </a:r>
                      <a:endParaRPr lang="en-US" dirty="0"/>
                    </a:p>
                  </a:txBody>
                  <a:tcPr/>
                </a:tc>
                <a:extLst>
                  <a:ext uri="{0D108BD9-81ED-4DB2-BD59-A6C34878D82A}">
                    <a16:rowId xmlns:a16="http://schemas.microsoft.com/office/drawing/2014/main" val="1041896782"/>
                  </a:ext>
                </a:extLst>
              </a:tr>
              <a:tr h="688992">
                <a:tc>
                  <a:txBody>
                    <a:bodyPr/>
                    <a:lstStyle/>
                    <a:p>
                      <a:r>
                        <a:rPr lang="vi-VN" dirty="0"/>
                        <a:t>Alpha pose (RMPE)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dirty="0"/>
                        <a:t>Dự đoán tốt cho trường hợp khung ảnh có ít người</a:t>
                      </a:r>
                      <a:endParaRPr lang="en-US" dirty="0"/>
                    </a:p>
                    <a:p>
                      <a:endParaRPr lang="en-US" dirty="0"/>
                    </a:p>
                  </a:txBody>
                  <a:tcPr/>
                </a:tc>
                <a:tc>
                  <a:txBody>
                    <a:bodyPr/>
                    <a:lstStyle/>
                    <a:p>
                      <a:r>
                        <a:rPr lang="vi-VN" dirty="0"/>
                        <a:t>Có độ chính xác và thời gian xử lý phụ thuộc vào mô hình nhận dạng người.</a:t>
                      </a:r>
                    </a:p>
                    <a:p>
                      <a:endParaRPr lang="en-US" dirty="0"/>
                    </a:p>
                  </a:txBody>
                  <a:tcPr/>
                </a:tc>
                <a:extLst>
                  <a:ext uri="{0D108BD9-81ED-4DB2-BD59-A6C34878D82A}">
                    <a16:rowId xmlns:a16="http://schemas.microsoft.com/office/drawing/2014/main" val="3840347808"/>
                  </a:ext>
                </a:extLst>
              </a:tr>
              <a:tr h="681487">
                <a:tc>
                  <a:txBody>
                    <a:bodyPr/>
                    <a:lstStyle/>
                    <a:p>
                      <a:r>
                        <a:rPr lang="vi-VN" dirty="0"/>
                        <a:t>Deepercut</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dirty="0"/>
                        <a:t>Dự đoán tốt cho trường hợp khung ảnh có nhiều người</a:t>
                      </a:r>
                      <a:endParaRPr lang="en-US" dirty="0"/>
                    </a:p>
                  </a:txBody>
                  <a:tcPr/>
                </a:tc>
                <a:tc>
                  <a:txBody>
                    <a:bodyPr/>
                    <a:lstStyle/>
                    <a:p>
                      <a:r>
                        <a:rPr lang="vi-VN" dirty="0"/>
                        <a:t>Đây l</a:t>
                      </a:r>
                      <a:r>
                        <a:rPr lang="en-US" dirty="0"/>
                        <a:t>à </a:t>
                      </a:r>
                      <a:r>
                        <a:rPr lang="en-US" dirty="0" err="1"/>
                        <a:t>một</a:t>
                      </a:r>
                      <a:r>
                        <a:rPr lang="en-US" dirty="0"/>
                        <a:t> </a:t>
                      </a:r>
                      <a:r>
                        <a:rPr lang="en-US" dirty="0" err="1"/>
                        <a:t>bài</a:t>
                      </a:r>
                      <a:r>
                        <a:rPr lang="en-US" dirty="0"/>
                        <a:t> </a:t>
                      </a:r>
                      <a:r>
                        <a:rPr lang="en-US" dirty="0" err="1"/>
                        <a:t>toán</a:t>
                      </a:r>
                      <a:r>
                        <a:rPr lang="en-US" dirty="0"/>
                        <a:t> NP-hard </a:t>
                      </a:r>
                      <a:r>
                        <a:rPr lang="en-US" dirty="0" err="1"/>
                        <a:t>tốn</a:t>
                      </a:r>
                      <a:r>
                        <a:rPr lang="en-US" dirty="0"/>
                        <a:t> </a:t>
                      </a:r>
                      <a:r>
                        <a:rPr lang="en-US" dirty="0" err="1"/>
                        <a:t>nhiều</a:t>
                      </a:r>
                      <a:r>
                        <a:rPr lang="en-US" dirty="0"/>
                        <a:t> </a:t>
                      </a:r>
                      <a:r>
                        <a:rPr lang="en-US" dirty="0" err="1"/>
                        <a:t>thời</a:t>
                      </a:r>
                      <a:r>
                        <a:rPr lang="en-US" dirty="0"/>
                        <a:t> </a:t>
                      </a:r>
                      <a:r>
                        <a:rPr lang="en-US" dirty="0" err="1"/>
                        <a:t>gian</a:t>
                      </a:r>
                      <a:r>
                        <a:rPr lang="en-US" dirty="0"/>
                        <a:t> </a:t>
                      </a:r>
                      <a:r>
                        <a:rPr lang="en-US" dirty="0" err="1"/>
                        <a:t>để</a:t>
                      </a:r>
                      <a:r>
                        <a:rPr lang="en-US" dirty="0"/>
                        <a:t> </a:t>
                      </a:r>
                      <a:r>
                        <a:rPr lang="en-US" dirty="0" err="1"/>
                        <a:t>xử</a:t>
                      </a:r>
                      <a:r>
                        <a:rPr lang="en-US" dirty="0"/>
                        <a:t> </a:t>
                      </a:r>
                      <a:r>
                        <a:rPr lang="en-US" dirty="0" err="1"/>
                        <a:t>lý</a:t>
                      </a:r>
                      <a:r>
                        <a:rPr lang="en-US" dirty="0"/>
                        <a:t>.</a:t>
                      </a:r>
                    </a:p>
                  </a:txBody>
                  <a:tcPr/>
                </a:tc>
                <a:extLst>
                  <a:ext uri="{0D108BD9-81ED-4DB2-BD59-A6C34878D82A}">
                    <a16:rowId xmlns:a16="http://schemas.microsoft.com/office/drawing/2014/main" val="4008705969"/>
                  </a:ext>
                </a:extLst>
              </a:tr>
              <a:tr h="951708">
                <a:tc>
                  <a:txBody>
                    <a:bodyPr/>
                    <a:lstStyle/>
                    <a:p>
                      <a:r>
                        <a:rPr lang="vi-VN" dirty="0"/>
                        <a:t>Openpose</a:t>
                      </a:r>
                      <a:endParaRPr lang="en-US" dirty="0"/>
                    </a:p>
                  </a:txBody>
                  <a:tcPr/>
                </a:tc>
                <a:tc>
                  <a:txBody>
                    <a:bodyPr/>
                    <a:lstStyle/>
                    <a:p>
                      <a:r>
                        <a:rPr lang="vi-VN" dirty="0"/>
                        <a:t>Dự đoán tốt cho trường hợp khung ảnh có nhiều người</a:t>
                      </a:r>
                      <a:endParaRPr lang="en-US" dirty="0"/>
                    </a:p>
                  </a:txBody>
                  <a:tcPr/>
                </a:tc>
                <a:tc>
                  <a:txBody>
                    <a:bodyPr/>
                    <a:lstStyle/>
                    <a:p>
                      <a:r>
                        <a:rPr lang="vi-VN" sz="1800" b="0" i="0" kern="1200" dirty="0">
                          <a:solidFill>
                            <a:schemeClr val="dk1"/>
                          </a:solidFill>
                          <a:effectLst/>
                          <a:latin typeface="+mn-lt"/>
                          <a:ea typeface="+mn-ea"/>
                          <a:cs typeface="+mn-cs"/>
                        </a:rPr>
                        <a:t>Khó khăn trong việc dự đoán tư thế chính xác cho những người nhỏ bé khi thay đổi tỉ lệ</a:t>
                      </a:r>
                      <a:endParaRPr lang="en-US" dirty="0"/>
                    </a:p>
                  </a:txBody>
                  <a:tcPr/>
                </a:tc>
                <a:extLst>
                  <a:ext uri="{0D108BD9-81ED-4DB2-BD59-A6C34878D82A}">
                    <a16:rowId xmlns:a16="http://schemas.microsoft.com/office/drawing/2014/main" val="4240784426"/>
                  </a:ext>
                </a:extLst>
              </a:tr>
              <a:tr h="1515446">
                <a:tc>
                  <a:txBody>
                    <a:bodyPr/>
                    <a:lstStyle/>
                    <a:p>
                      <a:r>
                        <a:rPr lang="vi-VN" dirty="0"/>
                        <a:t>HRNet</a:t>
                      </a:r>
                      <a:endParaRPr lang="en-US" dirty="0"/>
                    </a:p>
                  </a:txBody>
                  <a:tcPr/>
                </a:tc>
                <a:tc>
                  <a:txBody>
                    <a:bodyPr/>
                    <a:lstStyle/>
                    <a:p>
                      <a:r>
                        <a:rPr lang="vi-VN" dirty="0"/>
                        <a:t>Duy trì được độ phân giải cao cho toàn quá trình từ đó tăng độ chính xác</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800" b="0" i="0" kern="1200" dirty="0">
                          <a:solidFill>
                            <a:schemeClr val="dk1"/>
                          </a:solidFill>
                          <a:effectLst/>
                          <a:latin typeface="+mn-lt"/>
                          <a:ea typeface="+mn-ea"/>
                          <a:cs typeface="+mn-cs"/>
                        </a:rPr>
                        <a:t>Khó khăn trong việc dự đoán tư thế chính xác cho những người nhỏ bé khi thay đổi tỉ lệ trong ảnh có nhiều người (ví dụ khi có 2 người và người ở sau nhỏ hơn + bị che khuất)</a:t>
                      </a:r>
                      <a:endParaRPr lang="en-US" dirty="0"/>
                    </a:p>
                    <a:p>
                      <a:endParaRPr lang="en-US" dirty="0"/>
                    </a:p>
                  </a:txBody>
                  <a:tcPr/>
                </a:tc>
                <a:extLst>
                  <a:ext uri="{0D108BD9-81ED-4DB2-BD59-A6C34878D82A}">
                    <a16:rowId xmlns:a16="http://schemas.microsoft.com/office/drawing/2014/main" val="3435818327"/>
                  </a:ext>
                </a:extLst>
              </a:tr>
              <a:tr h="380683">
                <a:tc>
                  <a:txBody>
                    <a:bodyPr/>
                    <a:lstStyle/>
                    <a:p>
                      <a:r>
                        <a:rPr lang="vi-VN" dirty="0"/>
                        <a:t>Higher HRNet</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800" b="0" i="0" kern="1200" dirty="0">
                          <a:solidFill>
                            <a:schemeClr val="dk1"/>
                          </a:solidFill>
                          <a:effectLst/>
                          <a:latin typeface="+mn-lt"/>
                          <a:ea typeface="+mn-ea"/>
                          <a:cs typeface="+mn-cs"/>
                        </a:rPr>
                        <a:t>Giải quyết được khó khăn trong việc dự đoán tư thế chính xác cho những người nhỏ bé khi thay đổi tỉ lệ</a:t>
                      </a:r>
                      <a:endParaRPr lang="en-US" dirty="0"/>
                    </a:p>
                  </a:txBody>
                  <a:tcPr/>
                </a:tc>
                <a:tc>
                  <a:txBody>
                    <a:bodyPr/>
                    <a:lstStyle/>
                    <a:p>
                      <a:endParaRPr lang="en-US" dirty="0"/>
                    </a:p>
                  </a:txBody>
                  <a:tcPr/>
                </a:tc>
                <a:extLst>
                  <a:ext uri="{0D108BD9-81ED-4DB2-BD59-A6C34878D82A}">
                    <a16:rowId xmlns:a16="http://schemas.microsoft.com/office/drawing/2014/main" val="1008619627"/>
                  </a:ext>
                </a:extLst>
              </a:tr>
              <a:tr h="951708">
                <a:tc>
                  <a:txBody>
                    <a:bodyPr/>
                    <a:lstStyle/>
                    <a:p>
                      <a:r>
                        <a:rPr lang="vi-VN" dirty="0"/>
                        <a:t>MIPnet</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dirty="0"/>
                        <a:t>Cải thiện được thời gian và độ chính xác so với các </a:t>
                      </a:r>
                      <a:r>
                        <a:rPr lang="en-US" sz="1800" b="0" i="0" kern="1200" dirty="0">
                          <a:solidFill>
                            <a:schemeClr val="dk1"/>
                          </a:solidFill>
                          <a:effectLst/>
                          <a:latin typeface="+mn-lt"/>
                          <a:ea typeface="+mn-ea"/>
                          <a:cs typeface="+mn-cs"/>
                        </a:rPr>
                        <a:t>top-down</a:t>
                      </a:r>
                      <a:r>
                        <a:rPr lang="vi-VN" sz="1800" b="0" i="0" kern="1200" dirty="0">
                          <a:solidFill>
                            <a:schemeClr val="dk1"/>
                          </a:solidFill>
                          <a:effectLst/>
                          <a:latin typeface="+mn-lt"/>
                          <a:ea typeface="+mn-ea"/>
                          <a:cs typeface="+mn-cs"/>
                        </a:rPr>
                        <a:t> khác và cả các pp bottom-up. Phát hiện tốt hơn Hrnet nhờ </a:t>
                      </a:r>
                      <a:r>
                        <a:rPr lang="vi-VN" sz="1800" dirty="0"/>
                        <a:t>dự đoán nhiều trường hợp tư thế hơn cho hộp giới hạn (người) </a:t>
                      </a:r>
                      <a:r>
                        <a:rPr lang="vi-VN" sz="1800" b="0" i="0" kern="1200" dirty="0">
                          <a:solidFill>
                            <a:schemeClr val="dk1"/>
                          </a:solidFill>
                          <a:effectLst/>
                          <a:latin typeface="+mn-lt"/>
                          <a:ea typeface="+mn-ea"/>
                          <a:cs typeface="+mn-cs"/>
                        </a:rPr>
                        <a:t> </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dirty="0"/>
                        <a:t>Độ chính xác và thời gian xử lý vẫn phụ thuộc vào mô hình nhận dạng người.</a:t>
                      </a:r>
                    </a:p>
                  </a:txBody>
                  <a:tcPr/>
                </a:tc>
                <a:extLst>
                  <a:ext uri="{0D108BD9-81ED-4DB2-BD59-A6C34878D82A}">
                    <a16:rowId xmlns:a16="http://schemas.microsoft.com/office/drawing/2014/main" val="2361305407"/>
                  </a:ext>
                </a:extLst>
              </a:tr>
            </a:tbl>
          </a:graphicData>
        </a:graphic>
      </p:graphicFrame>
    </p:spTree>
    <p:extLst>
      <p:ext uri="{BB962C8B-B14F-4D97-AF65-F5344CB8AC3E}">
        <p14:creationId xmlns:p14="http://schemas.microsoft.com/office/powerpoint/2010/main" val="32985184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18</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10" name="Title 1">
            <a:extLst>
              <a:ext uri="{FF2B5EF4-FFF2-40B4-BE49-F238E27FC236}">
                <a16:creationId xmlns:a16="http://schemas.microsoft.com/office/drawing/2014/main" id="{930049FB-7A8D-886F-7265-2D18E670A2FD}"/>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Multi-Instance Pose Network</a:t>
            </a:r>
            <a:endParaRPr lang="en-US" sz="2800" dirty="0">
              <a:solidFill>
                <a:schemeClr val="tx1">
                  <a:alpha val="60000"/>
                </a:schemeClr>
              </a:solidFill>
            </a:endParaRPr>
          </a:p>
        </p:txBody>
      </p:sp>
      <p:sp>
        <p:nvSpPr>
          <p:cNvPr id="4" name="Content Placeholder 11">
            <a:extLst>
              <a:ext uri="{FF2B5EF4-FFF2-40B4-BE49-F238E27FC236}">
                <a16:creationId xmlns:a16="http://schemas.microsoft.com/office/drawing/2014/main" id="{7F5DFEB4-5D33-7B9B-771C-B3BAFC9200BA}"/>
              </a:ext>
            </a:extLst>
          </p:cNvPr>
          <p:cNvSpPr txBox="1">
            <a:spLocks/>
          </p:cNvSpPr>
          <p:nvPr/>
        </p:nvSpPr>
        <p:spPr>
          <a:xfrm>
            <a:off x="550862" y="2850674"/>
            <a:ext cx="10711187" cy="3344853"/>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dirty="0">
              <a:latin typeface="Gill Sans MT (Body)"/>
            </a:endParaRPr>
          </a:p>
        </p:txBody>
      </p:sp>
      <p:sp>
        <p:nvSpPr>
          <p:cNvPr id="7" name="TextBox 6">
            <a:extLst>
              <a:ext uri="{FF2B5EF4-FFF2-40B4-BE49-F238E27FC236}">
                <a16:creationId xmlns:a16="http://schemas.microsoft.com/office/drawing/2014/main" id="{03A734BF-BC0C-6F4A-5A30-55761002B3AA}"/>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dirty="0">
                <a:solidFill>
                  <a:schemeClr val="tx1">
                    <a:alpha val="60000"/>
                  </a:schemeClr>
                </a:solidFill>
              </a:rPr>
              <a:t>So </a:t>
            </a:r>
            <a:r>
              <a:rPr lang="en-US" sz="2000" dirty="0" err="1">
                <a:solidFill>
                  <a:schemeClr val="tx1">
                    <a:alpha val="60000"/>
                  </a:schemeClr>
                </a:solidFill>
              </a:rPr>
              <a:t>sánh</a:t>
            </a:r>
            <a:r>
              <a:rPr lang="vi-VN" sz="2000" dirty="0">
                <a:solidFill>
                  <a:schemeClr val="tx1">
                    <a:alpha val="60000"/>
                  </a:schemeClr>
                </a:solidFill>
              </a:rPr>
              <a:t> (AP là độ chính xác)</a:t>
            </a:r>
            <a:endParaRPr lang="en-US" sz="2000" dirty="0">
              <a:solidFill>
                <a:schemeClr val="tx1">
                  <a:alpha val="60000"/>
                </a:schemeClr>
              </a:solidFill>
            </a:endParaRPr>
          </a:p>
        </p:txBody>
      </p:sp>
      <p:pic>
        <p:nvPicPr>
          <p:cNvPr id="9" name="Picture 8">
            <a:extLst>
              <a:ext uri="{FF2B5EF4-FFF2-40B4-BE49-F238E27FC236}">
                <a16:creationId xmlns:a16="http://schemas.microsoft.com/office/drawing/2014/main" id="{12E08829-D720-81B5-3A73-256D5CAE2C94}"/>
              </a:ext>
            </a:extLst>
          </p:cNvPr>
          <p:cNvPicPr>
            <a:picLocks noChangeAspect="1"/>
          </p:cNvPicPr>
          <p:nvPr/>
        </p:nvPicPr>
        <p:blipFill>
          <a:blip r:embed="rId2"/>
          <a:stretch>
            <a:fillRect/>
          </a:stretch>
        </p:blipFill>
        <p:spPr>
          <a:xfrm>
            <a:off x="3092054" y="2056980"/>
            <a:ext cx="6007887" cy="4192652"/>
          </a:xfrm>
          <a:prstGeom prst="rect">
            <a:avLst/>
          </a:prstGeom>
        </p:spPr>
      </p:pic>
    </p:spTree>
    <p:extLst>
      <p:ext uri="{BB962C8B-B14F-4D97-AF65-F5344CB8AC3E}">
        <p14:creationId xmlns:p14="http://schemas.microsoft.com/office/powerpoint/2010/main" val="1823308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19</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10" name="Title 1">
            <a:extLst>
              <a:ext uri="{FF2B5EF4-FFF2-40B4-BE49-F238E27FC236}">
                <a16:creationId xmlns:a16="http://schemas.microsoft.com/office/drawing/2014/main" id="{930049FB-7A8D-886F-7265-2D18E670A2FD}"/>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Multi-Instance Pose Network</a:t>
            </a:r>
            <a:endParaRPr lang="en-US" sz="2800" dirty="0">
              <a:solidFill>
                <a:schemeClr val="tx1">
                  <a:alpha val="60000"/>
                </a:schemeClr>
              </a:solidFill>
            </a:endParaRPr>
          </a:p>
        </p:txBody>
      </p:sp>
      <p:sp>
        <p:nvSpPr>
          <p:cNvPr id="4" name="Content Placeholder 11">
            <a:extLst>
              <a:ext uri="{FF2B5EF4-FFF2-40B4-BE49-F238E27FC236}">
                <a16:creationId xmlns:a16="http://schemas.microsoft.com/office/drawing/2014/main" id="{7F5DFEB4-5D33-7B9B-771C-B3BAFC9200BA}"/>
              </a:ext>
            </a:extLst>
          </p:cNvPr>
          <p:cNvSpPr txBox="1">
            <a:spLocks/>
          </p:cNvSpPr>
          <p:nvPr/>
        </p:nvSpPr>
        <p:spPr>
          <a:xfrm>
            <a:off x="550862" y="2850674"/>
            <a:ext cx="10711187" cy="3344853"/>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dirty="0">
              <a:latin typeface="Gill Sans MT (Body)"/>
            </a:endParaRPr>
          </a:p>
        </p:txBody>
      </p:sp>
      <p:sp>
        <p:nvSpPr>
          <p:cNvPr id="7" name="TextBox 6">
            <a:extLst>
              <a:ext uri="{FF2B5EF4-FFF2-40B4-BE49-F238E27FC236}">
                <a16:creationId xmlns:a16="http://schemas.microsoft.com/office/drawing/2014/main" id="{03A734BF-BC0C-6F4A-5A30-55761002B3AA}"/>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dirty="0">
                <a:solidFill>
                  <a:schemeClr val="tx1">
                    <a:alpha val="60000"/>
                  </a:schemeClr>
                </a:solidFill>
              </a:rPr>
              <a:t>So </a:t>
            </a:r>
            <a:r>
              <a:rPr lang="en-US" sz="2000" dirty="0" err="1">
                <a:solidFill>
                  <a:schemeClr val="tx1">
                    <a:alpha val="60000"/>
                  </a:schemeClr>
                </a:solidFill>
              </a:rPr>
              <a:t>sánh</a:t>
            </a:r>
            <a:r>
              <a:rPr lang="vi-VN" sz="2000" dirty="0">
                <a:solidFill>
                  <a:schemeClr val="tx1">
                    <a:alpha val="60000"/>
                  </a:schemeClr>
                </a:solidFill>
              </a:rPr>
              <a:t> (AP là độ chính xác)</a:t>
            </a:r>
            <a:endParaRPr lang="en-US" sz="2000" dirty="0">
              <a:solidFill>
                <a:schemeClr val="tx1">
                  <a:alpha val="60000"/>
                </a:schemeClr>
              </a:solidFill>
            </a:endParaRPr>
          </a:p>
        </p:txBody>
      </p:sp>
      <p:pic>
        <p:nvPicPr>
          <p:cNvPr id="8" name="Picture 7">
            <a:extLst>
              <a:ext uri="{FF2B5EF4-FFF2-40B4-BE49-F238E27FC236}">
                <a16:creationId xmlns:a16="http://schemas.microsoft.com/office/drawing/2014/main" id="{BE12B4D7-8535-25D5-2C66-B6E83D427942}"/>
              </a:ext>
            </a:extLst>
          </p:cNvPr>
          <p:cNvPicPr>
            <a:picLocks noChangeAspect="1"/>
          </p:cNvPicPr>
          <p:nvPr/>
        </p:nvPicPr>
        <p:blipFill>
          <a:blip r:embed="rId2"/>
          <a:stretch>
            <a:fillRect/>
          </a:stretch>
        </p:blipFill>
        <p:spPr>
          <a:xfrm>
            <a:off x="3922908" y="1978983"/>
            <a:ext cx="4346179" cy="4216544"/>
          </a:xfrm>
          <a:prstGeom prst="rect">
            <a:avLst/>
          </a:prstGeom>
        </p:spPr>
      </p:pic>
    </p:spTree>
    <p:extLst>
      <p:ext uri="{BB962C8B-B14F-4D97-AF65-F5344CB8AC3E}">
        <p14:creationId xmlns:p14="http://schemas.microsoft.com/office/powerpoint/2010/main" val="1285609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430940" y="131371"/>
            <a:ext cx="4223939" cy="1997855"/>
          </a:xfrm>
        </p:spPr>
        <p:txBody>
          <a:bodyPr/>
          <a:lstStyle/>
          <a:p>
            <a:r>
              <a:rPr lang="en-US" dirty="0" err="1">
                <a:latin typeface="Bahnschrift" panose="020B0502040204020203" pitchFamily="34" charset="0"/>
              </a:rPr>
              <a:t>Thành</a:t>
            </a:r>
            <a:r>
              <a:rPr lang="en-US" dirty="0">
                <a:latin typeface="Bahnschrift" panose="020B0502040204020203" pitchFamily="34" charset="0"/>
              </a:rPr>
              <a:t> </a:t>
            </a:r>
            <a:r>
              <a:rPr lang="en-US" dirty="0" err="1">
                <a:latin typeface="Bahnschrift" panose="020B0502040204020203" pitchFamily="34" charset="0"/>
              </a:rPr>
              <a:t>viên</a:t>
            </a:r>
            <a:br>
              <a:rPr lang="vi-VN" dirty="0">
                <a:latin typeface="Bahnschrift" panose="020B0502040204020203" pitchFamily="34" charset="0"/>
              </a:rPr>
            </a:br>
            <a:r>
              <a:rPr lang="vi-VN" dirty="0">
                <a:latin typeface="Bahnschrift" panose="020B0502040204020203" pitchFamily="34" charset="0"/>
              </a:rPr>
              <a:t>“Chiến thần”</a:t>
            </a:r>
            <a:endParaRPr lang="en-US" dirty="0">
              <a:latin typeface="Bahnschrift" panose="020B0502040204020203" pitchFamily="34" charset="0"/>
            </a:endParaRP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860168"/>
            <a:ext cx="4447562" cy="3647044"/>
          </a:xfrm>
        </p:spPr>
        <p:txBody>
          <a:bodyPr/>
          <a:lstStyle/>
          <a:p>
            <a:pPr>
              <a:spcBef>
                <a:spcPts val="0"/>
              </a:spcBef>
              <a:spcAft>
                <a:spcPts val="600"/>
              </a:spcAft>
            </a:pPr>
            <a:r>
              <a:rPr lang="en-US"/>
              <a:t>20120029 - Nguyễn Minh An</a:t>
            </a:r>
          </a:p>
          <a:p>
            <a:pPr>
              <a:spcBef>
                <a:spcPts val="0"/>
              </a:spcBef>
              <a:spcAft>
                <a:spcPts val="600"/>
              </a:spcAft>
            </a:pPr>
            <a:r>
              <a:rPr lang="en-US"/>
              <a:t>20120069 - Tào Khánh Duy</a:t>
            </a:r>
          </a:p>
          <a:p>
            <a:pPr>
              <a:spcBef>
                <a:spcPts val="0"/>
              </a:spcBef>
              <a:spcAft>
                <a:spcPts val="600"/>
              </a:spcAft>
            </a:pPr>
            <a:r>
              <a:rPr lang="en-US"/>
              <a:t>20120154 - Lê Minh Nhựt</a:t>
            </a:r>
          </a:p>
          <a:p>
            <a:pPr>
              <a:spcBef>
                <a:spcPts val="0"/>
              </a:spcBef>
              <a:spcAft>
                <a:spcPts val="600"/>
              </a:spcAft>
            </a:pPr>
            <a:r>
              <a:rPr lang="en-US"/>
              <a:t>20120630 - Trịnh Lê Nguyên Vũ</a:t>
            </a:r>
            <a:endParaRPr lang="en-US" dirty="0"/>
          </a:p>
          <a:p>
            <a:pPr>
              <a:spcBef>
                <a:spcPts val="0"/>
              </a:spcBef>
              <a:spcAft>
                <a:spcPts val="600"/>
              </a:spcAft>
            </a:pPr>
            <a:endParaRPr lang="en-US" dirty="0"/>
          </a:p>
          <a:p>
            <a:endParaRPr lang="en-US" dirty="0"/>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208928" y="1596771"/>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sp>
        <p:nvSpPr>
          <p:cNvPr id="4" name="Date Placeholder 13">
            <a:extLst>
              <a:ext uri="{FF2B5EF4-FFF2-40B4-BE49-F238E27FC236}">
                <a16:creationId xmlns:a16="http://schemas.microsoft.com/office/drawing/2014/main" id="{6B59E89F-210C-53C1-820E-ED72C092CDFF}"/>
              </a:ext>
            </a:extLst>
          </p:cNvPr>
          <p:cNvSpPr>
            <a:spLocks noGrp="1"/>
          </p:cNvSpPr>
          <p:nvPr>
            <p:ph type="dt" sz="half" idx="10"/>
          </p:nvPr>
        </p:nvSpPr>
        <p:spPr>
          <a:xfrm>
            <a:off x="550863" y="6507212"/>
            <a:ext cx="2628900" cy="153888"/>
          </a:xfrm>
        </p:spPr>
        <p:txBody>
          <a:bodyPr/>
          <a:lstStyle/>
          <a:p>
            <a:r>
              <a:rPr lang="en-US"/>
              <a:t>Thursday, December 1st, 2022</a:t>
            </a:r>
          </a:p>
        </p:txBody>
      </p:sp>
    </p:spTree>
    <p:extLst>
      <p:ext uri="{BB962C8B-B14F-4D97-AF65-F5344CB8AC3E}">
        <p14:creationId xmlns:p14="http://schemas.microsoft.com/office/powerpoint/2010/main" val="23132348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20</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10" name="Title 1">
            <a:extLst>
              <a:ext uri="{FF2B5EF4-FFF2-40B4-BE49-F238E27FC236}">
                <a16:creationId xmlns:a16="http://schemas.microsoft.com/office/drawing/2014/main" id="{930049FB-7A8D-886F-7265-2D18E670A2FD}"/>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Multi-Instance Pose Network</a:t>
            </a:r>
            <a:endParaRPr lang="en-US" sz="2800" dirty="0">
              <a:solidFill>
                <a:schemeClr val="tx1">
                  <a:alpha val="60000"/>
                </a:schemeClr>
              </a:solidFill>
            </a:endParaRPr>
          </a:p>
        </p:txBody>
      </p:sp>
      <p:sp>
        <p:nvSpPr>
          <p:cNvPr id="4" name="Content Placeholder 11">
            <a:extLst>
              <a:ext uri="{FF2B5EF4-FFF2-40B4-BE49-F238E27FC236}">
                <a16:creationId xmlns:a16="http://schemas.microsoft.com/office/drawing/2014/main" id="{7F5DFEB4-5D33-7B9B-771C-B3BAFC9200BA}"/>
              </a:ext>
            </a:extLst>
          </p:cNvPr>
          <p:cNvSpPr txBox="1">
            <a:spLocks/>
          </p:cNvSpPr>
          <p:nvPr/>
        </p:nvSpPr>
        <p:spPr>
          <a:xfrm>
            <a:off x="550862" y="2850674"/>
            <a:ext cx="10711187" cy="3344853"/>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dirty="0">
              <a:latin typeface="Gill Sans MT (Body)"/>
            </a:endParaRPr>
          </a:p>
        </p:txBody>
      </p:sp>
      <p:sp>
        <p:nvSpPr>
          <p:cNvPr id="7" name="TextBox 6">
            <a:extLst>
              <a:ext uri="{FF2B5EF4-FFF2-40B4-BE49-F238E27FC236}">
                <a16:creationId xmlns:a16="http://schemas.microsoft.com/office/drawing/2014/main" id="{03A734BF-BC0C-6F4A-5A30-55761002B3AA}"/>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dirty="0">
                <a:solidFill>
                  <a:schemeClr val="tx1">
                    <a:alpha val="60000"/>
                  </a:schemeClr>
                </a:solidFill>
              </a:rPr>
              <a:t>So </a:t>
            </a:r>
            <a:r>
              <a:rPr lang="en-US" sz="2000" dirty="0" err="1">
                <a:solidFill>
                  <a:schemeClr val="tx1">
                    <a:alpha val="60000"/>
                  </a:schemeClr>
                </a:solidFill>
              </a:rPr>
              <a:t>sánh</a:t>
            </a:r>
            <a:r>
              <a:rPr lang="vi-VN" sz="2000" dirty="0">
                <a:solidFill>
                  <a:schemeClr val="tx1">
                    <a:alpha val="60000"/>
                  </a:schemeClr>
                </a:solidFill>
              </a:rPr>
              <a:t> (AP là độ chính xác)</a:t>
            </a:r>
            <a:endParaRPr lang="en-US" sz="2000" dirty="0">
              <a:solidFill>
                <a:schemeClr val="tx1">
                  <a:alpha val="60000"/>
                </a:schemeClr>
              </a:solidFill>
            </a:endParaRPr>
          </a:p>
        </p:txBody>
      </p:sp>
      <p:pic>
        <p:nvPicPr>
          <p:cNvPr id="8" name="Picture 7">
            <a:extLst>
              <a:ext uri="{FF2B5EF4-FFF2-40B4-BE49-F238E27FC236}">
                <a16:creationId xmlns:a16="http://schemas.microsoft.com/office/drawing/2014/main" id="{0F26F35B-3E3C-A779-B031-26410BDF902D}"/>
              </a:ext>
            </a:extLst>
          </p:cNvPr>
          <p:cNvPicPr>
            <a:picLocks noChangeAspect="1"/>
          </p:cNvPicPr>
          <p:nvPr/>
        </p:nvPicPr>
        <p:blipFill>
          <a:blip r:embed="rId2"/>
          <a:stretch>
            <a:fillRect/>
          </a:stretch>
        </p:blipFill>
        <p:spPr>
          <a:xfrm>
            <a:off x="2373525" y="2585405"/>
            <a:ext cx="7444946" cy="2215616"/>
          </a:xfrm>
          <a:prstGeom prst="rect">
            <a:avLst/>
          </a:prstGeom>
        </p:spPr>
      </p:pic>
    </p:spTree>
    <p:extLst>
      <p:ext uri="{BB962C8B-B14F-4D97-AF65-F5344CB8AC3E}">
        <p14:creationId xmlns:p14="http://schemas.microsoft.com/office/powerpoint/2010/main" val="29035878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31" name="Freeform: Shape 3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Oval 3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Oval 3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Freeform: Shape 3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36" name="Rectangle 3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79261" y="2030035"/>
            <a:ext cx="1335600" cy="1262947"/>
            <a:chOff x="10145015" y="2343978"/>
            <a:chExt cx="1335600" cy="1262947"/>
          </a:xfrm>
        </p:grpSpPr>
        <p:sp>
          <p:nvSpPr>
            <p:cNvPr id="41" name="Freeform: Shape 40">
              <a:extLst>
                <a:ext uri="{FF2B5EF4-FFF2-40B4-BE49-F238E27FC236}">
                  <a16:creationId xmlns:a16="http://schemas.microsoft.com/office/drawing/2014/main" id="{57DAB968-9B52-4EFF-AD39-7657DFEA6E4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962BE440-9634-4380-B142-5DB692420C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4" name="Rectangle 43">
            <a:extLst>
              <a:ext uri="{FF2B5EF4-FFF2-40B4-BE49-F238E27FC236}">
                <a16:creationId xmlns:a16="http://schemas.microsoft.com/office/drawing/2014/main" id="{34F32A54-C851-4ADC-B81A-DEE6F5A09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21</a:t>
            </a:fld>
            <a:endParaRPr lang="en-US">
              <a:solidFill>
                <a:schemeClr val="tx1">
                  <a:alpha val="80000"/>
                </a:schemeClr>
              </a:solidFill>
            </a:endParaRPr>
          </a:p>
        </p:txBody>
      </p:sp>
      <p:sp>
        <p:nvSpPr>
          <p:cNvPr id="5" name="Footer Placeholder 13">
            <a:extLst>
              <a:ext uri="{FF2B5EF4-FFF2-40B4-BE49-F238E27FC236}">
                <a16:creationId xmlns:a16="http://schemas.microsoft.com/office/drawing/2014/main" id="{2EF9D9EA-F5DE-9214-32FC-72B200AEF796}"/>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2" name="Date Placeholder 13">
            <a:extLst>
              <a:ext uri="{FF2B5EF4-FFF2-40B4-BE49-F238E27FC236}">
                <a16:creationId xmlns:a16="http://schemas.microsoft.com/office/drawing/2014/main" id="{18C1856A-2D09-0F37-4E5C-866F39918D7A}"/>
              </a:ext>
            </a:extLst>
          </p:cNvPr>
          <p:cNvSpPr>
            <a:spLocks noGrp="1"/>
          </p:cNvSpPr>
          <p:nvPr>
            <p:ph type="dt" sz="half" idx="10"/>
          </p:nvPr>
        </p:nvSpPr>
        <p:spPr>
          <a:xfrm>
            <a:off x="550863" y="6507212"/>
            <a:ext cx="2628900" cy="153888"/>
          </a:xfrm>
        </p:spPr>
        <p:txBody>
          <a:bodyPr/>
          <a:lstStyle/>
          <a:p>
            <a:r>
              <a:rPr lang="en-US"/>
              <a:t>Thursday, December 1st, 2022</a:t>
            </a:r>
          </a:p>
        </p:txBody>
      </p:sp>
      <p:pic>
        <p:nvPicPr>
          <p:cNvPr id="9" name="Picture 8">
            <a:extLst>
              <a:ext uri="{FF2B5EF4-FFF2-40B4-BE49-F238E27FC236}">
                <a16:creationId xmlns:a16="http://schemas.microsoft.com/office/drawing/2014/main" id="{2E01C2F5-6942-75A4-D199-3065AAA86700}"/>
              </a:ext>
            </a:extLst>
          </p:cNvPr>
          <p:cNvPicPr>
            <a:picLocks noChangeAspect="1"/>
          </p:cNvPicPr>
          <p:nvPr/>
        </p:nvPicPr>
        <p:blipFill>
          <a:blip r:embed="rId3"/>
          <a:stretch>
            <a:fillRect/>
          </a:stretch>
        </p:blipFill>
        <p:spPr>
          <a:xfrm>
            <a:off x="659129" y="2424224"/>
            <a:ext cx="10859441" cy="3406435"/>
          </a:xfrm>
          <a:prstGeom prst="rect">
            <a:avLst/>
          </a:prstGeom>
        </p:spPr>
      </p:pic>
      <p:sp>
        <p:nvSpPr>
          <p:cNvPr id="3" name="Title 1">
            <a:extLst>
              <a:ext uri="{FF2B5EF4-FFF2-40B4-BE49-F238E27FC236}">
                <a16:creationId xmlns:a16="http://schemas.microsoft.com/office/drawing/2014/main" id="{5875E4B2-8860-EED9-BC45-78385C74DB77}"/>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4" name="TextBox 3">
            <a:extLst>
              <a:ext uri="{FF2B5EF4-FFF2-40B4-BE49-F238E27FC236}">
                <a16:creationId xmlns:a16="http://schemas.microsoft.com/office/drawing/2014/main" id="{242B9F1D-2319-240B-C2D6-32CF8A32E3E7}"/>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Multi-Instance Pose Network</a:t>
            </a:r>
            <a:endParaRPr lang="en-US" sz="2800" dirty="0">
              <a:solidFill>
                <a:schemeClr val="tx1">
                  <a:alpha val="60000"/>
                </a:schemeClr>
              </a:solidFill>
            </a:endParaRPr>
          </a:p>
        </p:txBody>
      </p:sp>
      <p:sp>
        <p:nvSpPr>
          <p:cNvPr id="7" name="TextBox 6">
            <a:extLst>
              <a:ext uri="{FF2B5EF4-FFF2-40B4-BE49-F238E27FC236}">
                <a16:creationId xmlns:a16="http://schemas.microsoft.com/office/drawing/2014/main" id="{C7C2E4E4-2782-F706-B0DC-EBE459DB7935}"/>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dirty="0">
                <a:solidFill>
                  <a:schemeClr val="tx1">
                    <a:alpha val="60000"/>
                  </a:schemeClr>
                </a:solidFill>
              </a:rPr>
              <a:t>So </a:t>
            </a:r>
            <a:r>
              <a:rPr lang="en-US" sz="2000" dirty="0" err="1">
                <a:solidFill>
                  <a:schemeClr val="tx1">
                    <a:alpha val="60000"/>
                  </a:schemeClr>
                </a:solidFill>
              </a:rPr>
              <a:t>sánh</a:t>
            </a:r>
            <a:r>
              <a:rPr lang="vi-VN" sz="2000">
                <a:solidFill>
                  <a:schemeClr val="tx1">
                    <a:alpha val="60000"/>
                  </a:schemeClr>
                </a:solidFill>
              </a:rPr>
              <a:t> (AP là độ chính xác)</a:t>
            </a:r>
            <a:endParaRPr lang="en-US" sz="2000" dirty="0">
              <a:solidFill>
                <a:schemeClr val="tx1">
                  <a:alpha val="60000"/>
                </a:schemeClr>
              </a:solidFill>
            </a:endParaRPr>
          </a:p>
        </p:txBody>
      </p:sp>
    </p:spTree>
    <p:extLst>
      <p:ext uri="{BB962C8B-B14F-4D97-AF65-F5344CB8AC3E}">
        <p14:creationId xmlns:p14="http://schemas.microsoft.com/office/powerpoint/2010/main" val="1067727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550863" y="1570087"/>
            <a:ext cx="3566160" cy="608052"/>
          </a:xfrm>
        </p:spPr>
        <p:txBody>
          <a:bodyPr>
            <a:normAutofit/>
          </a:bodyPr>
          <a:lstStyle/>
          <a:p>
            <a:pPr>
              <a:lnSpc>
                <a:spcPct val="100000"/>
              </a:lnSpc>
            </a:pPr>
            <a:r>
              <a:rPr lang="en-US" sz="3900" dirty="0" err="1">
                <a:latin typeface="Bahnschrift" panose="020B0502040204020203" pitchFamily="34" charset="0"/>
              </a:rPr>
              <a:t>Tập</a:t>
            </a:r>
            <a:r>
              <a:rPr lang="en-US" sz="3900" dirty="0">
                <a:latin typeface="Bahnschrift" panose="020B0502040204020203" pitchFamily="34" charset="0"/>
              </a:rPr>
              <a:t> </a:t>
            </a:r>
            <a:r>
              <a:rPr lang="en-US" sz="3900" dirty="0" err="1">
                <a:latin typeface="Bahnschrift" panose="020B0502040204020203" pitchFamily="34" charset="0"/>
              </a:rPr>
              <a:t>dữ</a:t>
            </a:r>
            <a:r>
              <a:rPr lang="en-US" sz="3900" dirty="0">
                <a:latin typeface="Bahnschrift" panose="020B0502040204020203" pitchFamily="34" charset="0"/>
              </a:rPr>
              <a:t> </a:t>
            </a:r>
            <a:r>
              <a:rPr lang="en-US" sz="3900" dirty="0" err="1">
                <a:latin typeface="Bahnschrift" panose="020B0502040204020203" pitchFamily="34" charset="0"/>
              </a:rPr>
              <a:t>liệu</a:t>
            </a:r>
            <a:endParaRPr lang="en-US" sz="3900" dirty="0">
              <a:latin typeface="Bahnschrift" panose="020B0502040204020203" pitchFamily="34" charset="0"/>
            </a:endParaRPr>
          </a:p>
        </p:txBody>
      </p:sp>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551499" y="2501994"/>
            <a:ext cx="4496362" cy="1171143"/>
          </a:xfrm>
        </p:spPr>
        <p:txBody>
          <a:bodyPr/>
          <a:lstStyle/>
          <a:p>
            <a:pPr marL="0" indent="0" algn="just" fontAlgn="base">
              <a:lnSpc>
                <a:spcPct val="80000"/>
              </a:lnSpc>
            </a:pPr>
            <a:r>
              <a:rPr lang="en-US" sz="2000"/>
              <a:t>Tập dữ liệu dùng cho MIPNet: Common Object in Context - COCO, CrowdPose, Ocluded Humans - OCHuman.</a:t>
            </a:r>
            <a:endParaRPr lang="vi-VN" sz="2000" dirty="0"/>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22</a:t>
            </a:fld>
            <a:endParaRPr lang="en-US"/>
          </a:p>
        </p:txBody>
      </p:sp>
      <p:sp>
        <p:nvSpPr>
          <p:cNvPr id="2" name="Footer Placeholder 13">
            <a:extLst>
              <a:ext uri="{FF2B5EF4-FFF2-40B4-BE49-F238E27FC236}">
                <a16:creationId xmlns:a16="http://schemas.microsoft.com/office/drawing/2014/main" id="{A1726CCC-AEFA-6EE0-EB7A-A149FB958E6A}"/>
              </a:ext>
            </a:extLst>
          </p:cNvPr>
          <p:cNvSpPr>
            <a:spLocks noGrp="1"/>
          </p:cNvSpPr>
          <p:nvPr>
            <p:ph type="ftr" sz="quarter" idx="11"/>
          </p:nvPr>
        </p:nvSpPr>
        <p:spPr>
          <a:xfrm>
            <a:off x="3359150" y="6507212"/>
            <a:ext cx="6379210" cy="153888"/>
          </a:xfrm>
        </p:spPr>
        <p:txBody>
          <a:bodyPr/>
          <a:lstStyle/>
          <a:p>
            <a:r>
              <a:rPr lang="en-US" dirty="0"/>
              <a:t>Pose Estimation</a:t>
            </a:r>
          </a:p>
        </p:txBody>
      </p:sp>
      <p:pic>
        <p:nvPicPr>
          <p:cNvPr id="8196" name="Picture 4" descr="UTD-MHAD Dataset | Papers With Code">
            <a:extLst>
              <a:ext uri="{FF2B5EF4-FFF2-40B4-BE49-F238E27FC236}">
                <a16:creationId xmlns:a16="http://schemas.microsoft.com/office/drawing/2014/main" id="{A968489B-DF5B-43E0-EA1B-4695FCD35C25}"/>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5117" r="5117"/>
          <a:stretch>
            <a:fillRect/>
          </a:stretch>
        </p:blipFill>
        <p:spPr bwMode="auto">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4" name="Date Placeholder 13">
            <a:extLst>
              <a:ext uri="{FF2B5EF4-FFF2-40B4-BE49-F238E27FC236}">
                <a16:creationId xmlns:a16="http://schemas.microsoft.com/office/drawing/2014/main" id="{54CCE7F9-6630-F717-4E5A-4369D71AC7F5}"/>
              </a:ext>
            </a:extLst>
          </p:cNvPr>
          <p:cNvSpPr>
            <a:spLocks noGrp="1"/>
          </p:cNvSpPr>
          <p:nvPr>
            <p:ph type="dt" sz="half" idx="10"/>
          </p:nvPr>
        </p:nvSpPr>
        <p:spPr>
          <a:xfrm>
            <a:off x="550863" y="6507212"/>
            <a:ext cx="2628900" cy="153888"/>
          </a:xfrm>
        </p:spPr>
        <p:txBody>
          <a:bodyPr/>
          <a:lstStyle/>
          <a:p>
            <a:r>
              <a:rPr lang="en-US"/>
              <a:t>Thursday, December 1st, 2022</a:t>
            </a:r>
          </a:p>
        </p:txBody>
      </p:sp>
    </p:spTree>
    <p:extLst>
      <p:ext uri="{BB962C8B-B14F-4D97-AF65-F5344CB8AC3E}">
        <p14:creationId xmlns:p14="http://schemas.microsoft.com/office/powerpoint/2010/main" val="5912343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spcAft>
                <a:spcPts val="600"/>
              </a:spcAft>
            </a:pPr>
            <a:r>
              <a:rPr lang="en-US" sz="4800">
                <a:latin typeface="Bahnschrift" panose="020B0502040204020203" pitchFamily="34" charset="0"/>
                <a:cs typeface="Times New Roman" panose="02020603050405020304" pitchFamily="18" charset="0"/>
              </a:rPr>
              <a:t>Phương pháp</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23</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772299" cy="3513900"/>
          </a:xfrm>
        </p:spPr>
        <p:txBody>
          <a:bodyPr vert="horz" wrap="square" lIns="0" tIns="0" rIns="0" bIns="0" rtlCol="0">
            <a:normAutofit/>
          </a:bodyPr>
          <a:lstStyle/>
          <a:p>
            <a:pPr marL="0" indent="0" algn="just">
              <a:lnSpc>
                <a:spcPct val="80000"/>
              </a:lnSpc>
            </a:pPr>
            <a:r>
              <a:rPr lang="en-US" sz="2000" b="1"/>
              <a:t>Nhận </a:t>
            </a:r>
            <a:r>
              <a:rPr lang="en-US" sz="2000" b="1" dirty="0" err="1"/>
              <a:t>dạng</a:t>
            </a:r>
            <a:r>
              <a:rPr lang="en-US" sz="2000" b="1" dirty="0"/>
              <a:t> 2D</a:t>
            </a:r>
          </a:p>
          <a:p>
            <a:pPr marL="0" indent="0" algn="just">
              <a:lnSpc>
                <a:spcPct val="80000"/>
              </a:lnSpc>
            </a:pPr>
            <a:r>
              <a:rPr lang="en-US" sz="2000" b="1"/>
              <a:t>Nhận </a:t>
            </a:r>
            <a:r>
              <a:rPr lang="en-US" sz="2000" b="1" err="1"/>
              <a:t>dạng</a:t>
            </a:r>
            <a:r>
              <a:rPr lang="en-US" sz="2000" b="1"/>
              <a:t> 3D</a:t>
            </a:r>
            <a:endParaRPr lang="vi-VN" sz="2000" b="1" dirty="0"/>
          </a:p>
          <a:p>
            <a:pPr marL="0" indent="0" algn="just" fontAlgn="base">
              <a:lnSpc>
                <a:spcPct val="80000"/>
              </a:lnSpc>
            </a:pPr>
            <a:endParaRPr lang="vi-VN" sz="2000" dirty="0"/>
          </a:p>
        </p:txBody>
      </p:sp>
      <p:sp>
        <p:nvSpPr>
          <p:cNvPr id="9" name="Date Placeholder 13">
            <a:extLst>
              <a:ext uri="{FF2B5EF4-FFF2-40B4-BE49-F238E27FC236}">
                <a16:creationId xmlns:a16="http://schemas.microsoft.com/office/drawing/2014/main" id="{14B5EAF9-7788-73BD-BF70-7A4C58F69312}"/>
              </a:ext>
            </a:extLst>
          </p:cNvPr>
          <p:cNvSpPr>
            <a:spLocks noGrp="1"/>
          </p:cNvSpPr>
          <p:nvPr>
            <p:ph type="dt" sz="half" idx="10"/>
          </p:nvPr>
        </p:nvSpPr>
        <p:spPr>
          <a:xfrm>
            <a:off x="550863" y="6507212"/>
            <a:ext cx="2628900" cy="153888"/>
          </a:xfrm>
        </p:spPr>
        <p:txBody>
          <a:bodyPr/>
          <a:lstStyle/>
          <a:p>
            <a:r>
              <a:rPr lang="en-US"/>
              <a:t>Thursday, December 1st, 2022</a:t>
            </a:r>
          </a:p>
        </p:txBody>
      </p:sp>
    </p:spTree>
    <p:extLst>
      <p:ext uri="{BB962C8B-B14F-4D97-AF65-F5344CB8AC3E}">
        <p14:creationId xmlns:p14="http://schemas.microsoft.com/office/powerpoint/2010/main" val="1208200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nodeType="clickEffect">
                                  <p:stCondLst>
                                    <p:cond delay="0"/>
                                  </p:stCondLst>
                                  <p:childTnLst>
                                    <p:animClr clrSpc="rgb" dir="cw">
                                      <p:cBhvr override="childStyle">
                                        <p:cTn id="6" dur="250" autoRev="1" fill="remove"/>
                                        <p:tgtEl>
                                          <p:spTgt spid="3">
                                            <p:txEl>
                                              <p:pRg st="1" end="1"/>
                                            </p:txEl>
                                          </p:spTgt>
                                        </p:tgtEl>
                                        <p:attrNameLst>
                                          <p:attrName>style.color</p:attrName>
                                        </p:attrNameLst>
                                      </p:cBhvr>
                                      <p:to>
                                        <a:schemeClr val="bg1"/>
                                      </p:to>
                                    </p:animClr>
                                    <p:animClr clrSpc="rgb" dir="cw">
                                      <p:cBhvr>
                                        <p:cTn id="7" dur="250" autoRev="1" fill="remove"/>
                                        <p:tgtEl>
                                          <p:spTgt spid="3">
                                            <p:txEl>
                                              <p:pRg st="1" end="1"/>
                                            </p:txEl>
                                          </p:spTgt>
                                        </p:tgtEl>
                                        <p:attrNameLst>
                                          <p:attrName>fillcolor</p:attrName>
                                        </p:attrNameLst>
                                      </p:cBhvr>
                                      <p:to>
                                        <a:schemeClr val="bg1"/>
                                      </p:to>
                                    </p:animClr>
                                    <p:set>
                                      <p:cBhvr>
                                        <p:cTn id="8" dur="250" autoRev="1" fill="remove"/>
                                        <p:tgtEl>
                                          <p:spTgt spid="3">
                                            <p:txEl>
                                              <p:pRg st="1" end="1"/>
                                            </p:txEl>
                                          </p:spTgt>
                                        </p:tgtEl>
                                        <p:attrNameLst>
                                          <p:attrName>fill.type</p:attrName>
                                        </p:attrNameLst>
                                      </p:cBhvr>
                                      <p:to>
                                        <p:strVal val="solid"/>
                                      </p:to>
                                    </p:set>
                                    <p:set>
                                      <p:cBhvr>
                                        <p:cTn id="9" dur="250" autoRev="1" fill="remove"/>
                                        <p:tgtEl>
                                          <p:spTgt spid="3">
                                            <p:txEl>
                                              <p:pRg st="1" end="1"/>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43586" y="393299"/>
            <a:ext cx="11097551" cy="1332000"/>
          </a:xfrm>
        </p:spPr>
        <p:txBody>
          <a:bodyPr>
            <a:normAutofit/>
          </a:bodyPr>
          <a:lstStyle/>
          <a:p>
            <a:pPr>
              <a:lnSpc>
                <a:spcPct val="100000"/>
              </a:lnSpc>
            </a:pPr>
            <a:r>
              <a:rPr lang="en-US" sz="3900" err="1">
                <a:latin typeface="Bahnschrift" panose="020B0502040204020203" pitchFamily="34" charset="0"/>
              </a:rPr>
              <a:t>Tham</a:t>
            </a:r>
            <a:r>
              <a:rPr lang="en-US" sz="3900">
                <a:latin typeface="Bahnschrift" panose="020B0502040204020203" pitchFamily="34" charset="0"/>
              </a:rPr>
              <a:t> khảo</a:t>
            </a:r>
            <a:endParaRPr lang="en-US" sz="3900" dirty="0">
              <a:latin typeface="Bahnschrift" panose="020B0502040204020203" pitchFamily="34" charset="0"/>
            </a:endParaRP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1196549"/>
            <a:ext cx="10941155" cy="5092491"/>
          </a:xfrm>
        </p:spPr>
        <p:txBody>
          <a:bodyPr/>
          <a:lstStyle/>
          <a:p>
            <a:pPr marL="0" indent="0">
              <a:spcBef>
                <a:spcPts val="1200"/>
              </a:spcBef>
              <a:spcAft>
                <a:spcPts val="1200"/>
              </a:spcAft>
              <a:buNone/>
            </a:pPr>
            <a:r>
              <a:rPr lang="en-US" sz="1800"/>
              <a:t>[1] </a:t>
            </a:r>
            <a:r>
              <a:rPr lang="en-US" sz="1800">
                <a:hlinkClick r:id="rId3"/>
              </a:rPr>
              <a:t>https://www.adrianbulat.com/human-pose-estimation</a:t>
            </a:r>
            <a:endParaRPr lang="en-US" sz="1800"/>
          </a:p>
          <a:p>
            <a:pPr marL="0" indent="0">
              <a:spcBef>
                <a:spcPts val="1200"/>
              </a:spcBef>
              <a:spcAft>
                <a:spcPts val="1200"/>
              </a:spcAft>
              <a:buNone/>
            </a:pPr>
            <a:r>
              <a:rPr lang="en-US" sz="1800"/>
              <a:t>[2] </a:t>
            </a:r>
            <a:r>
              <a:rPr lang="en-US" sz="1800">
                <a:hlinkClick r:id="rId4"/>
              </a:rPr>
              <a:t>https://www.arxiv-vanity.com/papers/1609.01743/</a:t>
            </a:r>
            <a:endParaRPr lang="en-US" sz="1800"/>
          </a:p>
          <a:p>
            <a:pPr marL="0" indent="0">
              <a:spcBef>
                <a:spcPts val="1200"/>
              </a:spcBef>
              <a:spcAft>
                <a:spcPts val="1200"/>
              </a:spcAft>
              <a:buNone/>
            </a:pPr>
            <a:r>
              <a:rPr lang="en-US" sz="1800"/>
              <a:t>[3] </a:t>
            </a:r>
            <a:r>
              <a:rPr lang="en-US" sz="1800">
                <a:hlinkClick r:id="rId5"/>
              </a:rPr>
              <a:t>https://paperswithcode.com/sota/2d-human-pose-estimation-on-ochuman</a:t>
            </a:r>
            <a:r>
              <a:rPr lang="en-US" sz="1800"/>
              <a:t> </a:t>
            </a:r>
          </a:p>
          <a:p>
            <a:pPr marL="0" indent="0">
              <a:spcBef>
                <a:spcPts val="1200"/>
              </a:spcBef>
              <a:spcAft>
                <a:spcPts val="1200"/>
              </a:spcAft>
              <a:buNone/>
            </a:pPr>
            <a:r>
              <a:rPr lang="en-US" sz="1800"/>
              <a:t>[4] Rawal Khirodkar, Visesh Chari, Amit Agrawal, Ambrish Tyagi. </a:t>
            </a:r>
            <a:r>
              <a:rPr lang="en-US" sz="1800" i="1"/>
              <a:t>Multi-Instance Pose Networks: Rethinking Top-Down Pose Estimation</a:t>
            </a:r>
            <a:r>
              <a:rPr lang="en-US" sz="1800"/>
              <a:t>. In </a:t>
            </a:r>
            <a:r>
              <a:rPr lang="en-US" sz="1800" i="1"/>
              <a:t>PWC</a:t>
            </a:r>
            <a:r>
              <a:rPr lang="en-US" sz="1800"/>
              <a:t>, 2021.</a:t>
            </a:r>
          </a:p>
          <a:p>
            <a:pPr marL="0" indent="0">
              <a:spcBef>
                <a:spcPts val="1200"/>
              </a:spcBef>
              <a:spcAft>
                <a:spcPts val="1200"/>
              </a:spcAft>
              <a:buNone/>
            </a:pPr>
            <a:r>
              <a:rPr lang="en-US" sz="1800"/>
              <a:t>[5]</a:t>
            </a:r>
          </a:p>
          <a:p>
            <a:pPr marL="0" indent="0">
              <a:spcBef>
                <a:spcPts val="1200"/>
              </a:spcBef>
              <a:spcAft>
                <a:spcPts val="1200"/>
              </a:spcAft>
              <a:buNone/>
            </a:pPr>
            <a:r>
              <a:rPr lang="en-US" sz="1800"/>
              <a:t>cùng các nguồn tài liệu, website khác.</a:t>
            </a:r>
          </a:p>
          <a:p>
            <a:pPr marL="0" indent="0">
              <a:spcBef>
                <a:spcPts val="1200"/>
              </a:spcBef>
              <a:spcAft>
                <a:spcPts val="1200"/>
              </a:spcAft>
              <a:buNone/>
            </a:pPr>
            <a:endParaRPr lang="en-US" sz="1800"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24</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Footer Placeholder 13">
            <a:extLst>
              <a:ext uri="{FF2B5EF4-FFF2-40B4-BE49-F238E27FC236}">
                <a16:creationId xmlns:a16="http://schemas.microsoft.com/office/drawing/2014/main" id="{E39C063D-D285-BBB5-9633-030640B9864A}"/>
              </a:ext>
            </a:extLst>
          </p:cNvPr>
          <p:cNvSpPr>
            <a:spLocks noGrp="1"/>
          </p:cNvSpPr>
          <p:nvPr>
            <p:ph type="ftr" sz="quarter" idx="11"/>
          </p:nvPr>
        </p:nvSpPr>
        <p:spPr>
          <a:xfrm>
            <a:off x="3359150" y="6507212"/>
            <a:ext cx="6379210" cy="153888"/>
          </a:xfrm>
        </p:spPr>
        <p:txBody>
          <a:bodyPr/>
          <a:lstStyle/>
          <a:p>
            <a:r>
              <a:rPr lang="en-US" dirty="0"/>
              <a:t>Pose Estimation</a:t>
            </a:r>
          </a:p>
        </p:txBody>
      </p:sp>
      <p:sp>
        <p:nvSpPr>
          <p:cNvPr id="4" name="Date Placeholder 13">
            <a:extLst>
              <a:ext uri="{FF2B5EF4-FFF2-40B4-BE49-F238E27FC236}">
                <a16:creationId xmlns:a16="http://schemas.microsoft.com/office/drawing/2014/main" id="{1BC20274-0F56-390E-5D3A-0037549845D2}"/>
              </a:ext>
            </a:extLst>
          </p:cNvPr>
          <p:cNvSpPr>
            <a:spLocks noGrp="1"/>
          </p:cNvSpPr>
          <p:nvPr>
            <p:ph type="dt" sz="half" idx="10"/>
          </p:nvPr>
        </p:nvSpPr>
        <p:spPr>
          <a:xfrm>
            <a:off x="550863" y="6507212"/>
            <a:ext cx="2628900" cy="153888"/>
          </a:xfrm>
        </p:spPr>
        <p:txBody>
          <a:bodyPr/>
          <a:lstStyle/>
          <a:p>
            <a:r>
              <a:rPr lang="en-US"/>
              <a:t>Thursday, December 1st, 2022</a:t>
            </a:r>
          </a:p>
        </p:txBody>
      </p:sp>
    </p:spTree>
    <p:extLst>
      <p:ext uri="{BB962C8B-B14F-4D97-AF65-F5344CB8AC3E}">
        <p14:creationId xmlns:p14="http://schemas.microsoft.com/office/powerpoint/2010/main" val="3667968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pPr algn="ctr"/>
            <a:r>
              <a:rPr lang="en-US">
                <a:latin typeface="Walbaum Display (Headings)"/>
              </a:rPr>
              <a:t>Thank You!</a:t>
            </a:r>
            <a:endParaRPr lang="en-US" dirty="0">
              <a:latin typeface="Walbaum Display (Headings)"/>
            </a:endParaRP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320041" y="3827610"/>
            <a:ext cx="5994496" cy="2265216"/>
          </a:xfrm>
        </p:spPr>
        <p:txBody>
          <a:bodyPr/>
          <a:lstStyle/>
          <a:p>
            <a:pPr algn="ctr"/>
            <a:r>
              <a:rPr lang="en-US" dirty="0" err="1">
                <a:latin typeface="Bahnschrift SemiBold" panose="020B0502040204020203" pitchFamily="34" charset="0"/>
              </a:rPr>
              <a:t>Cảm</a:t>
            </a:r>
            <a:r>
              <a:rPr lang="en-US" dirty="0">
                <a:latin typeface="Bahnschrift SemiBold" panose="020B0502040204020203" pitchFamily="34" charset="0"/>
              </a:rPr>
              <a:t> </a:t>
            </a:r>
            <a:r>
              <a:rPr lang="en-US" dirty="0" err="1">
                <a:latin typeface="Bahnschrift SemiBold" panose="020B0502040204020203" pitchFamily="34" charset="0"/>
              </a:rPr>
              <a:t>ơn</a:t>
            </a:r>
            <a:r>
              <a:rPr lang="en-US" dirty="0">
                <a:latin typeface="Bahnschrift SemiBold" panose="020B0502040204020203" pitchFamily="34" charset="0"/>
              </a:rPr>
              <a:t> </a:t>
            </a:r>
            <a:r>
              <a:rPr lang="en-US" err="1">
                <a:latin typeface="Bahnschrift SemiBold" panose="020B0502040204020203" pitchFamily="34" charset="0"/>
              </a:rPr>
              <a:t>thầy</a:t>
            </a:r>
            <a:r>
              <a:rPr lang="en-US">
                <a:latin typeface="Bahnschrift SemiBold" panose="020B0502040204020203" pitchFamily="34" charset="0"/>
              </a:rPr>
              <a:t> và </a:t>
            </a:r>
            <a:r>
              <a:rPr lang="en-US" dirty="0" err="1">
                <a:latin typeface="Bahnschrift SemiBold" panose="020B0502040204020203" pitchFamily="34" charset="0"/>
              </a:rPr>
              <a:t>các</a:t>
            </a:r>
            <a:r>
              <a:rPr lang="en-US" dirty="0">
                <a:latin typeface="Bahnschrift SemiBold" panose="020B0502040204020203" pitchFamily="34" charset="0"/>
              </a:rPr>
              <a:t> </a:t>
            </a:r>
            <a:r>
              <a:rPr lang="en-US" dirty="0" err="1">
                <a:latin typeface="Bahnschrift SemiBold" panose="020B0502040204020203" pitchFamily="34" charset="0"/>
              </a:rPr>
              <a:t>bạn</a:t>
            </a:r>
            <a:r>
              <a:rPr lang="en-US" dirty="0">
                <a:latin typeface="Bahnschrift SemiBold" panose="020B0502040204020203" pitchFamily="34" charset="0"/>
              </a:rPr>
              <a:t> </a:t>
            </a:r>
            <a:r>
              <a:rPr lang="en-US" dirty="0" err="1">
                <a:latin typeface="Bahnschrift SemiBold" panose="020B0502040204020203" pitchFamily="34" charset="0"/>
              </a:rPr>
              <a:t>đã</a:t>
            </a:r>
            <a:r>
              <a:rPr lang="en-US" dirty="0">
                <a:latin typeface="Bahnschrift SemiBold" panose="020B0502040204020203" pitchFamily="34" charset="0"/>
              </a:rPr>
              <a:t> </a:t>
            </a:r>
            <a:r>
              <a:rPr lang="en-US" dirty="0" err="1">
                <a:latin typeface="Bahnschrift SemiBold" panose="020B0502040204020203" pitchFamily="34" charset="0"/>
              </a:rPr>
              <a:t>chú</a:t>
            </a:r>
            <a:r>
              <a:rPr lang="en-US" dirty="0">
                <a:latin typeface="Bahnschrift SemiBold" panose="020B0502040204020203" pitchFamily="34" charset="0"/>
              </a:rPr>
              <a:t> ý </a:t>
            </a:r>
            <a:r>
              <a:rPr lang="en-US" dirty="0" err="1">
                <a:latin typeface="Bahnschrift SemiBold" panose="020B0502040204020203" pitchFamily="34" charset="0"/>
              </a:rPr>
              <a:t>lắng</a:t>
            </a:r>
            <a:r>
              <a:rPr lang="en-US" dirty="0">
                <a:latin typeface="Bahnschrift SemiBold" panose="020B0502040204020203" pitchFamily="34" charset="0"/>
              </a:rPr>
              <a:t> </a:t>
            </a:r>
            <a:r>
              <a:rPr lang="en-US" dirty="0" err="1">
                <a:latin typeface="Bahnschrift SemiBold" panose="020B0502040204020203" pitchFamily="34" charset="0"/>
              </a:rPr>
              <a:t>nghe</a:t>
            </a:r>
            <a:endParaRPr lang="en-US" dirty="0">
              <a:latin typeface="Bahnschrift SemiBold" panose="020B0502040204020203" pitchFamily="34" charset="0"/>
            </a:endParaRPr>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25</a:t>
            </a:fld>
            <a:endParaRPr lang="en-US"/>
          </a:p>
        </p:txBody>
      </p:sp>
    </p:spTree>
    <p:extLst>
      <p:ext uri="{BB962C8B-B14F-4D97-AF65-F5344CB8AC3E}">
        <p14:creationId xmlns:p14="http://schemas.microsoft.com/office/powerpoint/2010/main" val="3247798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461169" y="369302"/>
            <a:ext cx="5437187" cy="2083886"/>
          </a:xfrm>
        </p:spPr>
        <p:txBody>
          <a:bodyPr vert="horz" wrap="square" lIns="0" tIns="0" rIns="0" bIns="0" rtlCol="0" anchor="b" anchorCtr="0">
            <a:normAutofit/>
          </a:bodyPr>
          <a:lstStyle/>
          <a:p>
            <a:pPr>
              <a:lnSpc>
                <a:spcPct val="100000"/>
              </a:lnSpc>
              <a:spcAft>
                <a:spcPts val="600"/>
              </a:spcAft>
            </a:pPr>
            <a:r>
              <a:rPr lang="en-US" sz="4800">
                <a:latin typeface="Bahnschrift" panose="020B0502040204020203" pitchFamily="34" charset="0"/>
                <a:cs typeface="Times New Roman" panose="02020603050405020304" pitchFamily="18" charset="0"/>
              </a:rPr>
              <a:t>Phương pháp</a:t>
            </a:r>
            <a:endParaRPr lang="en-US" sz="4800" dirty="0">
              <a:latin typeface="Bahnschrift" panose="020B0502040204020203"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3</a:t>
            </a:fld>
            <a:endParaRPr lang="en-US"/>
          </a:p>
        </p:txBody>
      </p:sp>
      <p:sp>
        <p:nvSpPr>
          <p:cNvPr id="5" name="Footer Placeholder 13">
            <a:extLst>
              <a:ext uri="{FF2B5EF4-FFF2-40B4-BE49-F238E27FC236}">
                <a16:creationId xmlns:a16="http://schemas.microsoft.com/office/drawing/2014/main" id="{3F9AC42D-6327-BF46-E5CA-9B429B05077E}"/>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3" name="Subtitle 15">
            <a:extLst>
              <a:ext uri="{FF2B5EF4-FFF2-40B4-BE49-F238E27FC236}">
                <a16:creationId xmlns:a16="http://schemas.microsoft.com/office/drawing/2014/main" id="{82F6092A-E784-5A43-339F-78B6AB3029CE}"/>
              </a:ext>
            </a:extLst>
          </p:cNvPr>
          <p:cNvSpPr>
            <a:spLocks noGrp="1"/>
          </p:cNvSpPr>
          <p:nvPr>
            <p:ph type="subTitle" idx="1"/>
          </p:nvPr>
        </p:nvSpPr>
        <p:spPr>
          <a:xfrm>
            <a:off x="550863" y="2760097"/>
            <a:ext cx="5772299" cy="3513900"/>
          </a:xfrm>
        </p:spPr>
        <p:txBody>
          <a:bodyPr vert="horz" wrap="square" lIns="0" tIns="0" rIns="0" bIns="0" rtlCol="0">
            <a:normAutofit/>
          </a:bodyPr>
          <a:lstStyle/>
          <a:p>
            <a:pPr marL="0" indent="0" algn="just">
              <a:lnSpc>
                <a:spcPct val="80000"/>
              </a:lnSpc>
            </a:pPr>
            <a:r>
              <a:rPr lang="en-US" sz="2000" b="1"/>
              <a:t>Nhận </a:t>
            </a:r>
            <a:r>
              <a:rPr lang="en-US" sz="2000" b="1" dirty="0" err="1"/>
              <a:t>dạng</a:t>
            </a:r>
            <a:r>
              <a:rPr lang="en-US" sz="2000" b="1" dirty="0"/>
              <a:t> 2D</a:t>
            </a:r>
          </a:p>
          <a:p>
            <a:pPr marL="0" indent="0" algn="just">
              <a:lnSpc>
                <a:spcPct val="80000"/>
              </a:lnSpc>
            </a:pPr>
            <a:r>
              <a:rPr lang="en-US" sz="2000" b="1"/>
              <a:t>Nhận </a:t>
            </a:r>
            <a:r>
              <a:rPr lang="en-US" sz="2000" b="1" err="1"/>
              <a:t>dạng</a:t>
            </a:r>
            <a:r>
              <a:rPr lang="en-US" sz="2000" b="1"/>
              <a:t> 3D</a:t>
            </a:r>
            <a:endParaRPr lang="vi-VN" sz="2000" b="1" dirty="0"/>
          </a:p>
          <a:p>
            <a:pPr marL="0" indent="0" algn="just" fontAlgn="base">
              <a:lnSpc>
                <a:spcPct val="80000"/>
              </a:lnSpc>
            </a:pPr>
            <a:endParaRPr lang="vi-VN" sz="2000" dirty="0"/>
          </a:p>
        </p:txBody>
      </p:sp>
      <p:sp>
        <p:nvSpPr>
          <p:cNvPr id="9" name="Date Placeholder 13">
            <a:extLst>
              <a:ext uri="{FF2B5EF4-FFF2-40B4-BE49-F238E27FC236}">
                <a16:creationId xmlns:a16="http://schemas.microsoft.com/office/drawing/2014/main" id="{14B5EAF9-7788-73BD-BF70-7A4C58F69312}"/>
              </a:ext>
            </a:extLst>
          </p:cNvPr>
          <p:cNvSpPr>
            <a:spLocks noGrp="1"/>
          </p:cNvSpPr>
          <p:nvPr>
            <p:ph type="dt" sz="half" idx="10"/>
          </p:nvPr>
        </p:nvSpPr>
        <p:spPr>
          <a:xfrm>
            <a:off x="550863" y="6507212"/>
            <a:ext cx="2628900" cy="153888"/>
          </a:xfrm>
        </p:spPr>
        <p:txBody>
          <a:bodyPr/>
          <a:lstStyle/>
          <a:p>
            <a:r>
              <a:rPr lang="en-US"/>
              <a:t>Thursday, December 1st, 2022</a:t>
            </a:r>
          </a:p>
        </p:txBody>
      </p:sp>
    </p:spTree>
    <p:extLst>
      <p:ext uri="{BB962C8B-B14F-4D97-AF65-F5344CB8AC3E}">
        <p14:creationId xmlns:p14="http://schemas.microsoft.com/office/powerpoint/2010/main" val="3268781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nodeType="clickEffect">
                                  <p:stCondLst>
                                    <p:cond delay="0"/>
                                  </p:stCondLst>
                                  <p:childTnLst>
                                    <p:animClr clrSpc="rgb" dir="cw">
                                      <p:cBhvr override="childStyle">
                                        <p:cTn id="6" dur="250" autoRev="1" fill="remove"/>
                                        <p:tgtEl>
                                          <p:spTgt spid="3">
                                            <p:txEl>
                                              <p:pRg st="0" end="0"/>
                                            </p:txEl>
                                          </p:spTgt>
                                        </p:tgtEl>
                                        <p:attrNameLst>
                                          <p:attrName>style.color</p:attrName>
                                        </p:attrNameLst>
                                      </p:cBhvr>
                                      <p:to>
                                        <a:schemeClr val="bg1"/>
                                      </p:to>
                                    </p:animClr>
                                    <p:animClr clrSpc="rgb" dir="cw">
                                      <p:cBhvr>
                                        <p:cTn id="7" dur="250" autoRev="1" fill="remove"/>
                                        <p:tgtEl>
                                          <p:spTgt spid="3">
                                            <p:txEl>
                                              <p:pRg st="0" end="0"/>
                                            </p:txEl>
                                          </p:spTgt>
                                        </p:tgtEl>
                                        <p:attrNameLst>
                                          <p:attrName>fillcolor</p:attrName>
                                        </p:attrNameLst>
                                      </p:cBhvr>
                                      <p:to>
                                        <a:schemeClr val="bg1"/>
                                      </p:to>
                                    </p:animClr>
                                    <p:set>
                                      <p:cBhvr>
                                        <p:cTn id="8" dur="250" autoRev="1" fill="remove"/>
                                        <p:tgtEl>
                                          <p:spTgt spid="3">
                                            <p:txEl>
                                              <p:pRg st="0" end="0"/>
                                            </p:txEl>
                                          </p:spTgt>
                                        </p:tgtEl>
                                        <p:attrNameLst>
                                          <p:attrName>fill.type</p:attrName>
                                        </p:attrNameLst>
                                      </p:cBhvr>
                                      <p:to>
                                        <p:strVal val="solid"/>
                                      </p:to>
                                    </p:set>
                                    <p:set>
                                      <p:cBhvr>
                                        <p:cTn id="9" dur="250" autoRev="1" fill="remove"/>
                                        <p:tgtEl>
                                          <p:spTgt spid="3">
                                            <p:txEl>
                                              <p:pRg st="0" end="0"/>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12" name="TextBox 11">
            <a:extLst>
              <a:ext uri="{FF2B5EF4-FFF2-40B4-BE49-F238E27FC236}">
                <a16:creationId xmlns:a16="http://schemas.microsoft.com/office/drawing/2014/main" id="{174A68A2-DB4C-A98B-6740-2EE94A85F020}"/>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Heatmap (bản đồ nhiệt)</a:t>
            </a:r>
            <a:r>
              <a:rPr lang="vi-VN" sz="2800">
                <a:solidFill>
                  <a:schemeClr val="tx1">
                    <a:alpha val="60000"/>
                  </a:schemeClr>
                </a:solidFill>
              </a:rPr>
              <a:t> </a:t>
            </a:r>
            <a:endParaRPr lang="en-US" sz="2800" dirty="0">
              <a:solidFill>
                <a:schemeClr val="tx1">
                  <a:alpha val="60000"/>
                </a:schemeClr>
              </a:solidFill>
            </a:endParaRPr>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7" name="Content Placeholder 11">
            <a:extLst>
              <a:ext uri="{FF2B5EF4-FFF2-40B4-BE49-F238E27FC236}">
                <a16:creationId xmlns:a16="http://schemas.microsoft.com/office/drawing/2014/main" id="{1E2E74A6-E5F4-7D46-0D2B-FAD4FDB7AD02}"/>
              </a:ext>
            </a:extLst>
          </p:cNvPr>
          <p:cNvSpPr txBox="1">
            <a:spLocks/>
          </p:cNvSpPr>
          <p:nvPr/>
        </p:nvSpPr>
        <p:spPr>
          <a:xfrm>
            <a:off x="550862" y="2023961"/>
            <a:ext cx="5133945" cy="3658382"/>
          </a:xfrm>
          <a:prstGeom prst="rect">
            <a:avLst/>
          </a:prstGeom>
          <a:noFill/>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1600">
                <a:latin typeface="Gill Sans MT (Body)"/>
              </a:rPr>
              <a:t>Bản đồ nhiệt</a:t>
            </a:r>
            <a:r>
              <a:rPr lang="vi-VN" sz="1600">
                <a:latin typeface="Gill Sans MT (Body)"/>
              </a:rPr>
              <a:t> là một ma trận lưu trữ. Mỗi vị trí pixel (</a:t>
            </a:r>
            <a:r>
              <a:rPr lang="vi-VN" sz="1600" i="1">
                <a:latin typeface="Gill Sans MT (Body)"/>
              </a:rPr>
              <a:t>i</a:t>
            </a:r>
            <a:r>
              <a:rPr lang="vi-VN" sz="1600">
                <a:latin typeface="Gill Sans MT (Body)"/>
              </a:rPr>
              <a:t>,</a:t>
            </a:r>
            <a:r>
              <a:rPr lang="en-US" sz="1600">
                <a:latin typeface="Gill Sans MT (Body)"/>
              </a:rPr>
              <a:t> </a:t>
            </a:r>
            <a:r>
              <a:rPr lang="vi-VN" sz="1600" i="1">
                <a:latin typeface="Gill Sans MT (Body)"/>
              </a:rPr>
              <a:t>j</a:t>
            </a:r>
            <a:r>
              <a:rPr lang="vi-VN" sz="1600">
                <a:latin typeface="Gill Sans MT (Body)"/>
              </a:rPr>
              <a:t>)</a:t>
            </a:r>
            <a:r>
              <a:rPr lang="en-US" sz="1600">
                <a:latin typeface="Gill Sans MT (Body)"/>
              </a:rPr>
              <a:t> </a:t>
            </a:r>
            <a:r>
              <a:rPr lang="vi-VN" sz="1600">
                <a:latin typeface="Gill Sans MT (Body)"/>
              </a:rPr>
              <a:t>lưu trữ một giá trị biểu thị xác suất vị trí đó là điểm chính.</a:t>
            </a:r>
          </a:p>
          <a:p>
            <a:pPr marL="0" indent="0" algn="just">
              <a:buFont typeface="Arial" panose="020B0604020202020204" pitchFamily="34" charset="0"/>
              <a:buNone/>
            </a:pPr>
            <a:r>
              <a:rPr lang="vi-VN" sz="1600">
                <a:latin typeface="Gill Sans MT (Body)"/>
              </a:rPr>
              <a:t>Để chuyển đổi hình ảnh đào tạo thành bản đồ nhiệt, quy trình</a:t>
            </a:r>
            <a:r>
              <a:rPr lang="en-US" sz="1600">
                <a:latin typeface="Gill Sans MT (Body)"/>
              </a:rPr>
              <a:t> như</a:t>
            </a:r>
            <a:r>
              <a:rPr lang="vi-VN" sz="1600">
                <a:latin typeface="Gill Sans MT (Body)"/>
              </a:rPr>
              <a:t> sau:</a:t>
            </a:r>
          </a:p>
          <a:p>
            <a:pPr marL="342900" indent="-342900" algn="just">
              <a:buFont typeface="+mj-lt"/>
              <a:buAutoNum type="arabicPeriod"/>
            </a:pPr>
            <a:r>
              <a:rPr lang="en-US" sz="1600">
                <a:latin typeface="Gill Sans MT (Body)"/>
              </a:rPr>
              <a:t>T</a:t>
            </a:r>
            <a:r>
              <a:rPr lang="vi-VN" sz="1600">
                <a:latin typeface="Gill Sans MT (Body)"/>
              </a:rPr>
              <a:t>ạo </a:t>
            </a:r>
            <a:r>
              <a:rPr lang="en-US" sz="1600">
                <a:latin typeface="Gill Sans MT (Body)"/>
              </a:rPr>
              <a:t>một </a:t>
            </a:r>
            <a:r>
              <a:rPr lang="vi-VN" sz="1600">
                <a:latin typeface="Gill Sans MT (Body)"/>
              </a:rPr>
              <a:t>gaussian kernel có tâm tại vị trí (</a:t>
            </a:r>
            <a:r>
              <a:rPr lang="vi-VN" sz="1600" i="1">
                <a:latin typeface="Gill Sans MT (Body)"/>
              </a:rPr>
              <a:t>i</a:t>
            </a:r>
            <a:r>
              <a:rPr lang="vi-VN" sz="1600">
                <a:latin typeface="Gill Sans MT (Body)"/>
              </a:rPr>
              <a:t>,</a:t>
            </a:r>
            <a:r>
              <a:rPr lang="en-US" sz="1600">
                <a:latin typeface="Gill Sans MT (Body)"/>
              </a:rPr>
              <a:t> </a:t>
            </a:r>
            <a:r>
              <a:rPr lang="vi-VN" sz="1600" i="1">
                <a:latin typeface="Gill Sans MT (Body)"/>
              </a:rPr>
              <a:t>j</a:t>
            </a:r>
            <a:r>
              <a:rPr lang="vi-VN" sz="1600">
                <a:latin typeface="Gill Sans MT (Body)"/>
              </a:rPr>
              <a:t>) của điểm </a:t>
            </a:r>
            <a:r>
              <a:rPr lang="en-US" sz="1600">
                <a:latin typeface="Gill Sans MT (Body)"/>
              </a:rPr>
              <a:t>khớp</a:t>
            </a:r>
            <a:r>
              <a:rPr lang="vi-VN" sz="1600">
                <a:latin typeface="Gill Sans MT (Body)"/>
              </a:rPr>
              <a:t> đó</a:t>
            </a:r>
            <a:r>
              <a:rPr lang="en-US" sz="1600">
                <a:latin typeface="Gill Sans MT (Body)"/>
              </a:rPr>
              <a:t>, lần lượt đến điểm khớp thứ </a:t>
            </a:r>
            <a:r>
              <a:rPr lang="en-US" sz="1600" i="1">
                <a:latin typeface="Gill Sans MT (Body)"/>
              </a:rPr>
              <a:t>n</a:t>
            </a:r>
            <a:r>
              <a:rPr lang="vi-VN" sz="1600">
                <a:latin typeface="Gill Sans MT (Body)"/>
              </a:rPr>
              <a:t>.</a:t>
            </a:r>
            <a:endParaRPr lang="en-US" sz="1600">
              <a:latin typeface="Gill Sans MT (Body)"/>
            </a:endParaRPr>
          </a:p>
          <a:p>
            <a:pPr marL="342900" indent="-342900" algn="just">
              <a:buFont typeface="+mj-lt"/>
              <a:buAutoNum type="arabicPeriod"/>
            </a:pPr>
            <a:r>
              <a:rPr lang="vi-VN" sz="1600">
                <a:latin typeface="Gill Sans MT (Body)"/>
              </a:rPr>
              <a:t>Áp dụng kernel cho mọi vị trí (</a:t>
            </a:r>
            <a:r>
              <a:rPr lang="vi-VN" sz="1600" i="1">
                <a:latin typeface="Gill Sans MT (Body)"/>
              </a:rPr>
              <a:t>i</a:t>
            </a:r>
            <a:r>
              <a:rPr lang="vi-VN" sz="1600">
                <a:latin typeface="Gill Sans MT (Body)"/>
              </a:rPr>
              <a:t>,</a:t>
            </a:r>
            <a:r>
              <a:rPr lang="en-US" sz="1600">
                <a:latin typeface="Gill Sans MT (Body)"/>
              </a:rPr>
              <a:t> </a:t>
            </a:r>
            <a:r>
              <a:rPr lang="vi-VN" sz="1600" i="1">
                <a:latin typeface="Gill Sans MT (Body)"/>
              </a:rPr>
              <a:t>j</a:t>
            </a:r>
            <a:r>
              <a:rPr lang="vi-VN" sz="1600">
                <a:latin typeface="Gill Sans MT (Body)"/>
              </a:rPr>
              <a:t>) </a:t>
            </a:r>
            <a:r>
              <a:rPr lang="en-US" sz="1600">
                <a:latin typeface="Gill Sans MT (Body)"/>
              </a:rPr>
              <a:t>của </a:t>
            </a:r>
            <a:r>
              <a:rPr lang="vi-VN" sz="1600">
                <a:latin typeface="Gill Sans MT (Body)"/>
              </a:rPr>
              <a:t>ảnh gốc.</a:t>
            </a:r>
          </a:p>
          <a:p>
            <a:pPr marL="342900" indent="-342900" algn="just">
              <a:buFont typeface="+mj-lt"/>
              <a:buAutoNum type="arabicPeriod"/>
            </a:pPr>
            <a:r>
              <a:rPr lang="vi-VN" sz="1600">
                <a:latin typeface="Gill Sans MT (Body)"/>
              </a:rPr>
              <a:t>Lặp lại các bước 1-2 </a:t>
            </a:r>
            <a:r>
              <a:rPr lang="en-US" sz="1600">
                <a:latin typeface="Gill Sans MT (Body)"/>
              </a:rPr>
              <a:t>nhiều</a:t>
            </a:r>
            <a:r>
              <a:rPr lang="vi-VN" sz="1600">
                <a:latin typeface="Gill Sans MT (Body)"/>
              </a:rPr>
              <a:t> lần, cập nhật gaussian kern</a:t>
            </a:r>
            <a:r>
              <a:rPr lang="en-US" sz="1600">
                <a:latin typeface="Gill Sans MT (Body)"/>
              </a:rPr>
              <a:t>e</a:t>
            </a:r>
            <a:r>
              <a:rPr lang="vi-VN" sz="1600">
                <a:latin typeface="Gill Sans MT (Body)"/>
              </a:rPr>
              <a:t>l với vị trí trung tâm mới</a:t>
            </a:r>
            <a:r>
              <a:rPr lang="en-US" sz="1600">
                <a:latin typeface="Gill Sans MT (Body)"/>
              </a:rPr>
              <a:t>, do đó cập nhật bản đồ nhiệt qua mỗi vòng lặp</a:t>
            </a:r>
            <a:r>
              <a:rPr lang="vi-VN" sz="1600">
                <a:latin typeface="Gill Sans MT (Body)"/>
              </a:rPr>
              <a:t>.</a:t>
            </a:r>
            <a:endParaRPr lang="en-US" sz="1600" dirty="0">
              <a:latin typeface="Gill Sans MT (Body)"/>
            </a:endParaRPr>
          </a:p>
        </p:txBody>
      </p:sp>
      <p:pic>
        <p:nvPicPr>
          <p:cNvPr id="8" name="Picture 7">
            <a:extLst>
              <a:ext uri="{FF2B5EF4-FFF2-40B4-BE49-F238E27FC236}">
                <a16:creationId xmlns:a16="http://schemas.microsoft.com/office/drawing/2014/main" id="{1473A5B5-2897-AAE6-2C74-93EA57C907B6}"/>
              </a:ext>
            </a:extLst>
          </p:cNvPr>
          <p:cNvPicPr>
            <a:picLocks noChangeAspect="1"/>
          </p:cNvPicPr>
          <p:nvPr/>
        </p:nvPicPr>
        <p:blipFill>
          <a:blip r:embed="rId2"/>
          <a:stretch>
            <a:fillRect/>
          </a:stretch>
        </p:blipFill>
        <p:spPr>
          <a:xfrm>
            <a:off x="6084071" y="2444173"/>
            <a:ext cx="5555739" cy="2659183"/>
          </a:xfrm>
          <a:prstGeom prst="rect">
            <a:avLst/>
          </a:prstGeom>
        </p:spPr>
      </p:pic>
    </p:spTree>
    <p:extLst>
      <p:ext uri="{BB962C8B-B14F-4D97-AF65-F5344CB8AC3E}">
        <p14:creationId xmlns:p14="http://schemas.microsoft.com/office/powerpoint/2010/main" val="1442670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4" name="Content Placeholder 11">
            <a:extLst>
              <a:ext uri="{FF2B5EF4-FFF2-40B4-BE49-F238E27FC236}">
                <a16:creationId xmlns:a16="http://schemas.microsoft.com/office/drawing/2014/main" id="{6722DD5F-63AE-90D8-B4AC-F01835E834F8}"/>
              </a:ext>
            </a:extLst>
          </p:cNvPr>
          <p:cNvSpPr txBox="1">
            <a:spLocks/>
          </p:cNvSpPr>
          <p:nvPr/>
        </p:nvSpPr>
        <p:spPr>
          <a:xfrm>
            <a:off x="550862" y="2159082"/>
            <a:ext cx="5133945" cy="4070322"/>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a:latin typeface="Gill Sans MT (Body)"/>
              </a:rPr>
              <a:t>Sử dụng </a:t>
            </a:r>
            <a:r>
              <a:rPr lang="vi-VN" sz="1600">
                <a:latin typeface="Gill Sans MT (Body)"/>
              </a:rPr>
              <a:t>CNN bao gồm hai mạng con học sâu.</a:t>
            </a:r>
          </a:p>
          <a:p>
            <a:r>
              <a:rPr lang="vi-VN" sz="1600">
                <a:latin typeface="Gill Sans MT (Body)"/>
              </a:rPr>
              <a:t>Mạng </a:t>
            </a:r>
            <a:r>
              <a:rPr lang="en-US" sz="1600">
                <a:latin typeface="Gill Sans MT (Body)"/>
              </a:rPr>
              <a:t>con </a:t>
            </a:r>
            <a:r>
              <a:rPr lang="vi-VN" sz="1600">
                <a:latin typeface="Gill Sans MT (Body)"/>
              </a:rPr>
              <a:t>đầu tiên (phần trên của hình) là mạng phát hiện bộ phận được đào tạo để phát hiện các bộ phận cơ thể riêng lẻ bằng cách sử dụng </a:t>
            </a:r>
            <a:r>
              <a:rPr lang="en-US" sz="1600">
                <a:latin typeface="Gill Sans MT (Body)"/>
              </a:rPr>
              <a:t>phép tính thất thoát hàm </a:t>
            </a:r>
            <a:r>
              <a:rPr lang="vi-VN" sz="1600">
                <a:latin typeface="Gill Sans MT (Body)"/>
              </a:rPr>
              <a:t>sigmoid trên mỗi pixel. </a:t>
            </a:r>
          </a:p>
          <a:p>
            <a:r>
              <a:rPr lang="en-US" sz="1600">
                <a:latin typeface="Gill Sans MT (Body)"/>
              </a:rPr>
              <a:t>Mạng con </a:t>
            </a:r>
            <a:r>
              <a:rPr lang="vi-VN" sz="1600">
                <a:latin typeface="Gill Sans MT (Body)"/>
              </a:rPr>
              <a:t>thứ hai </a:t>
            </a:r>
            <a:r>
              <a:rPr lang="en-US" sz="1600">
                <a:latin typeface="Gill Sans MT (Body)"/>
              </a:rPr>
              <a:t>sử dụng </a:t>
            </a:r>
            <a:r>
              <a:rPr lang="vi-VN" sz="1600">
                <a:latin typeface="Gill Sans MT (Body)"/>
              </a:rPr>
              <a:t>hồi quy: </a:t>
            </a:r>
            <a:r>
              <a:rPr lang="en-US" sz="1600">
                <a:latin typeface="Gill Sans MT (Body)"/>
              </a:rPr>
              <a:t>hồi quy bản đồ nhiệt cho từng bộ phận cùng với ảnh gốc để cho ra vị trí chính xác nhất có thể cho bộ phận đó trên ảnh.</a:t>
            </a:r>
          </a:p>
          <a:p>
            <a:pPr marL="0" indent="0">
              <a:buFont typeface="Arial" panose="020B0604020202020204" pitchFamily="34" charset="0"/>
              <a:buNone/>
            </a:pPr>
            <a:r>
              <a:rPr lang="en-US" sz="1600">
                <a:latin typeface="Gill Sans MT (Body)"/>
                <a:cs typeface="Times New Roman" panose="02020603050405020304" pitchFamily="18" charset="0"/>
              </a:rPr>
              <a:t>→ Ghép các hình bản đồ nhiệt với nhau ta được một bản đồ khung xương.</a:t>
            </a:r>
            <a:endParaRPr lang="en-US" sz="1600" dirty="0">
              <a:latin typeface="Gill Sans MT (Body)"/>
            </a:endParaRPr>
          </a:p>
        </p:txBody>
      </p:sp>
      <p:pic>
        <p:nvPicPr>
          <p:cNvPr id="5" name="Picture 4">
            <a:extLst>
              <a:ext uri="{FF2B5EF4-FFF2-40B4-BE49-F238E27FC236}">
                <a16:creationId xmlns:a16="http://schemas.microsoft.com/office/drawing/2014/main" id="{D64C9218-B0B9-6E30-CAB9-44E74CED908A}"/>
              </a:ext>
            </a:extLst>
          </p:cNvPr>
          <p:cNvPicPr>
            <a:picLocks noChangeAspect="1"/>
          </p:cNvPicPr>
          <p:nvPr/>
        </p:nvPicPr>
        <p:blipFill>
          <a:blip r:embed="rId2"/>
          <a:stretch>
            <a:fillRect/>
          </a:stretch>
        </p:blipFill>
        <p:spPr>
          <a:xfrm>
            <a:off x="6234347" y="1619007"/>
            <a:ext cx="5694660" cy="2446232"/>
          </a:xfrm>
          <a:prstGeom prst="rect">
            <a:avLst/>
          </a:prstGeom>
        </p:spPr>
      </p:pic>
      <p:pic>
        <p:nvPicPr>
          <p:cNvPr id="9" name="Picture 8">
            <a:extLst>
              <a:ext uri="{FF2B5EF4-FFF2-40B4-BE49-F238E27FC236}">
                <a16:creationId xmlns:a16="http://schemas.microsoft.com/office/drawing/2014/main" id="{6E1F89D6-3066-ED0B-BCC6-B93A19174AE4}"/>
              </a:ext>
            </a:extLst>
          </p:cNvPr>
          <p:cNvPicPr>
            <a:picLocks noChangeAspect="1"/>
          </p:cNvPicPr>
          <p:nvPr/>
        </p:nvPicPr>
        <p:blipFill>
          <a:blip r:embed="rId3"/>
          <a:stretch>
            <a:fillRect/>
          </a:stretch>
        </p:blipFill>
        <p:spPr>
          <a:xfrm>
            <a:off x="6280571" y="4395465"/>
            <a:ext cx="5648436" cy="1913260"/>
          </a:xfrm>
          <a:prstGeom prst="rect">
            <a:avLst/>
          </a:prstGeom>
        </p:spPr>
      </p:pic>
      <p:sp>
        <p:nvSpPr>
          <p:cNvPr id="13" name="Title 1">
            <a:extLst>
              <a:ext uri="{FF2B5EF4-FFF2-40B4-BE49-F238E27FC236}">
                <a16:creationId xmlns:a16="http://schemas.microsoft.com/office/drawing/2014/main" id="{7E38C396-89B9-8900-0153-94CC52440463}"/>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4" name="TextBox 13">
            <a:extLst>
              <a:ext uri="{FF2B5EF4-FFF2-40B4-BE49-F238E27FC236}">
                <a16:creationId xmlns:a16="http://schemas.microsoft.com/office/drawing/2014/main" id="{49E63D3F-4770-EBEB-702B-69E2117A7872}"/>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Heatmap (bản đồ nhiệt)</a:t>
            </a:r>
            <a:r>
              <a:rPr lang="vi-VN" sz="2800">
                <a:solidFill>
                  <a:schemeClr val="tx1">
                    <a:alpha val="60000"/>
                  </a:schemeClr>
                </a:solidFill>
              </a:rPr>
              <a:t> </a:t>
            </a:r>
            <a:endParaRPr lang="en-US" sz="2800" dirty="0">
              <a:solidFill>
                <a:schemeClr val="tx1">
                  <a:alpha val="60000"/>
                </a:schemeClr>
              </a:solidFill>
            </a:endParaRPr>
          </a:p>
        </p:txBody>
      </p:sp>
    </p:spTree>
    <p:extLst>
      <p:ext uri="{BB962C8B-B14F-4D97-AF65-F5344CB8AC3E}">
        <p14:creationId xmlns:p14="http://schemas.microsoft.com/office/powerpoint/2010/main" val="4072076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10" name="Title 1">
            <a:extLst>
              <a:ext uri="{FF2B5EF4-FFF2-40B4-BE49-F238E27FC236}">
                <a16:creationId xmlns:a16="http://schemas.microsoft.com/office/drawing/2014/main" id="{930049FB-7A8D-886F-7265-2D18E670A2FD}"/>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11" name="TextBox 10">
            <a:extLst>
              <a:ext uri="{FF2B5EF4-FFF2-40B4-BE49-F238E27FC236}">
                <a16:creationId xmlns:a16="http://schemas.microsoft.com/office/drawing/2014/main" id="{BD68851F-D3EB-7B0F-5460-EF5E45159C5A}"/>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Heatmap (bản đồ nhiệt)</a:t>
            </a:r>
            <a:r>
              <a:rPr lang="vi-VN" sz="2800">
                <a:solidFill>
                  <a:schemeClr val="tx1">
                    <a:alpha val="60000"/>
                  </a:schemeClr>
                </a:solidFill>
              </a:rPr>
              <a:t> </a:t>
            </a:r>
            <a:endParaRPr lang="en-US" sz="2800" dirty="0">
              <a:solidFill>
                <a:schemeClr val="tx1">
                  <a:alpha val="60000"/>
                </a:schemeClr>
              </a:solidFill>
            </a:endParaRPr>
          </a:p>
        </p:txBody>
      </p:sp>
      <p:pic>
        <p:nvPicPr>
          <p:cNvPr id="13" name="Picture 12">
            <a:extLst>
              <a:ext uri="{FF2B5EF4-FFF2-40B4-BE49-F238E27FC236}">
                <a16:creationId xmlns:a16="http://schemas.microsoft.com/office/drawing/2014/main" id="{DB9A13E6-7EB7-87AB-FAAC-4E4FD65B350E}"/>
              </a:ext>
            </a:extLst>
          </p:cNvPr>
          <p:cNvPicPr>
            <a:picLocks noChangeAspect="1"/>
          </p:cNvPicPr>
          <p:nvPr/>
        </p:nvPicPr>
        <p:blipFill>
          <a:blip r:embed="rId2"/>
          <a:stretch>
            <a:fillRect/>
          </a:stretch>
        </p:blipFill>
        <p:spPr>
          <a:xfrm>
            <a:off x="1656964" y="1674364"/>
            <a:ext cx="8878069" cy="1159263"/>
          </a:xfrm>
          <a:prstGeom prst="rect">
            <a:avLst/>
          </a:prstGeom>
        </p:spPr>
      </p:pic>
      <p:pic>
        <p:nvPicPr>
          <p:cNvPr id="14" name="Picture 13">
            <a:extLst>
              <a:ext uri="{FF2B5EF4-FFF2-40B4-BE49-F238E27FC236}">
                <a16:creationId xmlns:a16="http://schemas.microsoft.com/office/drawing/2014/main" id="{A12D6FB6-645B-A5AE-F29D-278F5D203B8F}"/>
              </a:ext>
            </a:extLst>
          </p:cNvPr>
          <p:cNvPicPr>
            <a:picLocks noChangeAspect="1"/>
          </p:cNvPicPr>
          <p:nvPr/>
        </p:nvPicPr>
        <p:blipFill>
          <a:blip r:embed="rId3"/>
          <a:stretch>
            <a:fillRect/>
          </a:stretch>
        </p:blipFill>
        <p:spPr>
          <a:xfrm>
            <a:off x="1656964" y="3659574"/>
            <a:ext cx="8878069" cy="1266962"/>
          </a:xfrm>
          <a:prstGeom prst="rect">
            <a:avLst/>
          </a:prstGeom>
        </p:spPr>
      </p:pic>
      <p:sp>
        <p:nvSpPr>
          <p:cNvPr id="17" name="Content Placeholder 11">
            <a:extLst>
              <a:ext uri="{FF2B5EF4-FFF2-40B4-BE49-F238E27FC236}">
                <a16:creationId xmlns:a16="http://schemas.microsoft.com/office/drawing/2014/main" id="{7D856651-3D37-DA7A-9D2D-AEF93A9D5106}"/>
              </a:ext>
            </a:extLst>
          </p:cNvPr>
          <p:cNvSpPr txBox="1">
            <a:spLocks/>
          </p:cNvSpPr>
          <p:nvPr/>
        </p:nvSpPr>
        <p:spPr>
          <a:xfrm>
            <a:off x="1656965" y="2948116"/>
            <a:ext cx="8878068" cy="690823"/>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vi-VN" sz="1600">
                <a:latin typeface="Gill Sans MT (Body)"/>
              </a:rPr>
              <a:t>Các bản đồ nhiệt phát hiện bộ phận: nhìn thấy (cổ, đầu, đầu gối trái) và bị che (mắt cá chân, cổ tay, đầu gối phải) (được vẽ bằng một đường đứt nét).</a:t>
            </a:r>
            <a:endParaRPr lang="en-US" sz="1600" dirty="0">
              <a:latin typeface="Gill Sans MT (Body)"/>
            </a:endParaRPr>
          </a:p>
        </p:txBody>
      </p:sp>
      <p:sp>
        <p:nvSpPr>
          <p:cNvPr id="18" name="Content Placeholder 11">
            <a:extLst>
              <a:ext uri="{FF2B5EF4-FFF2-40B4-BE49-F238E27FC236}">
                <a16:creationId xmlns:a16="http://schemas.microsoft.com/office/drawing/2014/main" id="{69633956-15E0-B7FE-2983-8073609FE34A}"/>
              </a:ext>
            </a:extLst>
          </p:cNvPr>
          <p:cNvSpPr txBox="1">
            <a:spLocks/>
          </p:cNvSpPr>
          <p:nvPr/>
        </p:nvSpPr>
        <p:spPr>
          <a:xfrm>
            <a:off x="1656964" y="5083074"/>
            <a:ext cx="8878068" cy="690823"/>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vi-VN" sz="1600">
                <a:latin typeface="Gill Sans MT (Body)"/>
              </a:rPr>
              <a:t>Hàng thứ hai hiển thị đầu ra của mạng con hồi quy</a:t>
            </a:r>
            <a:r>
              <a:rPr lang="en-US" sz="1600">
                <a:latin typeface="Gill Sans MT (Body)"/>
              </a:rPr>
              <a:t>, </a:t>
            </a:r>
            <a:r>
              <a:rPr lang="vi-VN" sz="1600">
                <a:latin typeface="Gill Sans MT (Body)"/>
              </a:rPr>
              <a:t>mạng hồi quy có thể cung cấp độ tin cậy cao </a:t>
            </a:r>
            <a:r>
              <a:rPr lang="en-US" sz="1600">
                <a:latin typeface="Gill Sans MT (Body)"/>
              </a:rPr>
              <a:t>với </a:t>
            </a:r>
            <a:r>
              <a:rPr lang="vi-VN" sz="1600">
                <a:latin typeface="Gill Sans MT (Body)"/>
              </a:rPr>
              <a:t>vị trí chính xác của các phần bị che khuất.</a:t>
            </a:r>
            <a:endParaRPr lang="en-US" sz="1600" dirty="0">
              <a:latin typeface="Gill Sans MT (Body)"/>
            </a:endParaRPr>
          </a:p>
        </p:txBody>
      </p:sp>
    </p:spTree>
    <p:extLst>
      <p:ext uri="{BB962C8B-B14F-4D97-AF65-F5344CB8AC3E}">
        <p14:creationId xmlns:p14="http://schemas.microsoft.com/office/powerpoint/2010/main" val="29107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7</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10" name="Title 1">
            <a:extLst>
              <a:ext uri="{FF2B5EF4-FFF2-40B4-BE49-F238E27FC236}">
                <a16:creationId xmlns:a16="http://schemas.microsoft.com/office/drawing/2014/main" id="{930049FB-7A8D-886F-7265-2D18E670A2FD}"/>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Phương pháp Multi-Instance Pose Network</a:t>
            </a:r>
            <a:endParaRPr lang="en-US" sz="2800" dirty="0">
              <a:solidFill>
                <a:schemeClr val="tx1">
                  <a:alpha val="60000"/>
                </a:schemeClr>
              </a:solidFill>
            </a:endParaRPr>
          </a:p>
        </p:txBody>
      </p:sp>
      <p:sp>
        <p:nvSpPr>
          <p:cNvPr id="4" name="Content Placeholder 11">
            <a:extLst>
              <a:ext uri="{FF2B5EF4-FFF2-40B4-BE49-F238E27FC236}">
                <a16:creationId xmlns:a16="http://schemas.microsoft.com/office/drawing/2014/main" id="{7F5DFEB4-5D33-7B9B-771C-B3BAFC9200BA}"/>
              </a:ext>
            </a:extLst>
          </p:cNvPr>
          <p:cNvSpPr txBox="1">
            <a:spLocks/>
          </p:cNvSpPr>
          <p:nvPr/>
        </p:nvSpPr>
        <p:spPr>
          <a:xfrm>
            <a:off x="550862" y="2507376"/>
            <a:ext cx="10711187" cy="2877328"/>
          </a:xfrm>
          <a:prstGeom prst="rect">
            <a:avLst/>
          </a:prstGeom>
          <a:noFill/>
        </p:spPr>
        <p:txBody>
          <a:bodyPr vert="horz" wrap="square" lIns="0" tIns="0" rIns="0" bIns="0" rtlCol="0" anchor="t">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a:latin typeface="Gill Sans MT (Body)"/>
              </a:rPr>
              <a:t>Sử dụng phương pháp tiếp cận top-down.</a:t>
            </a:r>
          </a:p>
          <a:p>
            <a:r>
              <a:rPr lang="en-US" sz="1800">
                <a:latin typeface="Gill Sans MT (Body)"/>
              </a:rPr>
              <a:t>C</a:t>
            </a:r>
            <a:r>
              <a:rPr lang="vi-VN" sz="1800">
                <a:latin typeface="Gill Sans MT (Body)"/>
              </a:rPr>
              <a:t>ải thiện hiệu suất của các phương pháp</a:t>
            </a:r>
            <a:r>
              <a:rPr lang="en-US" sz="1800">
                <a:latin typeface="Gill Sans MT (Body)"/>
              </a:rPr>
              <a:t> top-down</a:t>
            </a:r>
            <a:r>
              <a:rPr lang="vi-VN" sz="1800">
                <a:latin typeface="Gill Sans MT (Body)"/>
              </a:rPr>
              <a:t>, đặc biệt đối với các hình ảnh có </a:t>
            </a:r>
            <a:r>
              <a:rPr lang="en-US" sz="1800">
                <a:latin typeface="Gill Sans MT (Body)"/>
              </a:rPr>
              <a:t>nhiều người </a:t>
            </a:r>
            <a:r>
              <a:rPr lang="vi-VN" sz="1800">
                <a:latin typeface="Gill Sans MT (Body)"/>
              </a:rPr>
              <a:t>và</a:t>
            </a:r>
            <a:r>
              <a:rPr lang="en-US" sz="1800">
                <a:latin typeface="Gill Sans MT (Body)"/>
              </a:rPr>
              <a:t> bị che khuất</a:t>
            </a:r>
            <a:r>
              <a:rPr lang="vi-VN" sz="1800">
                <a:latin typeface="Gill Sans MT (Body)"/>
              </a:rPr>
              <a:t>. </a:t>
            </a:r>
            <a:endParaRPr lang="en-US" sz="1800">
              <a:latin typeface="Gill Sans MT (Body)"/>
            </a:endParaRPr>
          </a:p>
          <a:p>
            <a:r>
              <a:rPr lang="en-US" sz="1800">
                <a:latin typeface="Gill Sans MT (Body)"/>
              </a:rPr>
              <a:t>C</a:t>
            </a:r>
            <a:r>
              <a:rPr lang="vi-VN" sz="1800">
                <a:latin typeface="Gill Sans MT (Body)"/>
              </a:rPr>
              <a:t>ách tiếp cận của </a:t>
            </a:r>
            <a:r>
              <a:rPr lang="en-US" sz="1800">
                <a:latin typeface="Gill Sans MT (Body)"/>
              </a:rPr>
              <a:t>phương pháp này </a:t>
            </a:r>
            <a:r>
              <a:rPr lang="vi-VN" sz="1800">
                <a:latin typeface="Gill Sans MT (Body)"/>
              </a:rPr>
              <a:t>cho phép dự đoán nhiều </a:t>
            </a:r>
            <a:r>
              <a:rPr lang="en-US" sz="1800">
                <a:latin typeface="Gill Sans MT (Body)"/>
              </a:rPr>
              <a:t>người </a:t>
            </a:r>
            <a:r>
              <a:rPr lang="vi-VN" sz="1800">
                <a:latin typeface="Gill Sans MT (Body)"/>
              </a:rPr>
              <a:t>với mức tăng nhỏ</a:t>
            </a:r>
            <a:r>
              <a:rPr lang="en-US" sz="1800">
                <a:latin typeface="Gill Sans MT (Body)"/>
              </a:rPr>
              <a:t> </a:t>
            </a:r>
            <a:r>
              <a:rPr lang="vi-VN" sz="1800">
                <a:latin typeface="Gill Sans MT (Body)"/>
              </a:rPr>
              <a:t>về số lượng tham số (&lt;3%) và thời gian luận</a:t>
            </a:r>
            <a:r>
              <a:rPr lang="en-US" sz="1800">
                <a:latin typeface="Gill Sans MT (Body)"/>
              </a:rPr>
              <a:t> giải </a:t>
            </a:r>
            <a:r>
              <a:rPr lang="vi-VN" sz="1800">
                <a:latin typeface="Gill Sans MT (Body)"/>
              </a:rPr>
              <a:t>(&lt; 9ms, 16%). </a:t>
            </a:r>
            <a:endParaRPr lang="en-US" sz="1800">
              <a:latin typeface="Gill Sans MT (Body)"/>
            </a:endParaRPr>
          </a:p>
          <a:p>
            <a:r>
              <a:rPr lang="en-US" sz="1800">
                <a:latin typeface="Gill Sans MT (Body)"/>
              </a:rPr>
              <a:t>Sử dụng phép Multi Instance Modulation Block (</a:t>
            </a:r>
            <a:r>
              <a:rPr lang="vi-VN" sz="1800">
                <a:latin typeface="Gill Sans MT (Body)"/>
              </a:rPr>
              <a:t>MIMB</a:t>
            </a:r>
            <a:r>
              <a:rPr lang="en-US" sz="1800">
                <a:latin typeface="Gill Sans MT (Body)"/>
              </a:rPr>
              <a:t>)</a:t>
            </a:r>
            <a:r>
              <a:rPr lang="vi-VN" sz="1800">
                <a:latin typeface="Gill Sans MT (Body)"/>
              </a:rPr>
              <a:t> mới. </a:t>
            </a:r>
            <a:endParaRPr lang="en-US" sz="1800">
              <a:latin typeface="Gill Sans MT (Body)"/>
            </a:endParaRPr>
          </a:p>
          <a:p>
            <a:endParaRPr lang="en-US" sz="1800" dirty="0">
              <a:latin typeface="Gill Sans MT (Body)"/>
            </a:endParaRPr>
          </a:p>
        </p:txBody>
      </p:sp>
      <p:sp>
        <p:nvSpPr>
          <p:cNvPr id="5" name="TextBox 4">
            <a:extLst>
              <a:ext uri="{FF2B5EF4-FFF2-40B4-BE49-F238E27FC236}">
                <a16:creationId xmlns:a16="http://schemas.microsoft.com/office/drawing/2014/main" id="{E3CFE028-29FE-B60F-5036-74764E410BC9}"/>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a:solidFill>
                  <a:schemeClr val="tx1">
                    <a:alpha val="60000"/>
                  </a:schemeClr>
                </a:solidFill>
              </a:rPr>
              <a:t>Tính cấp thiết</a:t>
            </a:r>
            <a:endParaRPr lang="en-US" sz="2000" dirty="0">
              <a:solidFill>
                <a:schemeClr val="tx1">
                  <a:alpha val="60000"/>
                </a:schemeClr>
              </a:solidFill>
            </a:endParaRPr>
          </a:p>
        </p:txBody>
      </p:sp>
    </p:spTree>
    <p:extLst>
      <p:ext uri="{BB962C8B-B14F-4D97-AF65-F5344CB8AC3E}">
        <p14:creationId xmlns:p14="http://schemas.microsoft.com/office/powerpoint/2010/main" val="2060624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10" name="Title 1">
            <a:extLst>
              <a:ext uri="{FF2B5EF4-FFF2-40B4-BE49-F238E27FC236}">
                <a16:creationId xmlns:a16="http://schemas.microsoft.com/office/drawing/2014/main" id="{930049FB-7A8D-886F-7265-2D18E670A2FD}"/>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Phương pháp Multi-Instance Pose Network</a:t>
            </a:r>
            <a:endParaRPr lang="en-US" sz="2800" dirty="0">
              <a:solidFill>
                <a:schemeClr val="tx1">
                  <a:alpha val="60000"/>
                </a:schemeClr>
              </a:solidFill>
            </a:endParaRPr>
          </a:p>
        </p:txBody>
      </p:sp>
      <p:pic>
        <p:nvPicPr>
          <p:cNvPr id="8" name="Picture 7">
            <a:extLst>
              <a:ext uri="{FF2B5EF4-FFF2-40B4-BE49-F238E27FC236}">
                <a16:creationId xmlns:a16="http://schemas.microsoft.com/office/drawing/2014/main" id="{9EDB1B40-C918-1752-E63E-FBBE9B1985B8}"/>
              </a:ext>
            </a:extLst>
          </p:cNvPr>
          <p:cNvPicPr>
            <a:picLocks noChangeAspect="1"/>
          </p:cNvPicPr>
          <p:nvPr/>
        </p:nvPicPr>
        <p:blipFill>
          <a:blip r:embed="rId2"/>
          <a:stretch>
            <a:fillRect/>
          </a:stretch>
        </p:blipFill>
        <p:spPr>
          <a:xfrm>
            <a:off x="3863946" y="2231100"/>
            <a:ext cx="4464108" cy="3973487"/>
          </a:xfrm>
          <a:prstGeom prst="rect">
            <a:avLst/>
          </a:prstGeom>
        </p:spPr>
      </p:pic>
      <p:sp>
        <p:nvSpPr>
          <p:cNvPr id="4" name="TextBox 3">
            <a:extLst>
              <a:ext uri="{FF2B5EF4-FFF2-40B4-BE49-F238E27FC236}">
                <a16:creationId xmlns:a16="http://schemas.microsoft.com/office/drawing/2014/main" id="{D83FBD0F-0A14-08B6-96A4-D50292D892D0}"/>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a:solidFill>
                  <a:schemeClr val="tx1">
                    <a:alpha val="60000"/>
                  </a:schemeClr>
                </a:solidFill>
              </a:rPr>
              <a:t>Tính cấp thiết</a:t>
            </a:r>
            <a:endParaRPr lang="en-US" sz="2000" dirty="0">
              <a:solidFill>
                <a:schemeClr val="tx1">
                  <a:alpha val="60000"/>
                </a:schemeClr>
              </a:solidFill>
            </a:endParaRPr>
          </a:p>
        </p:txBody>
      </p:sp>
    </p:spTree>
    <p:extLst>
      <p:ext uri="{BB962C8B-B14F-4D97-AF65-F5344CB8AC3E}">
        <p14:creationId xmlns:p14="http://schemas.microsoft.com/office/powerpoint/2010/main" val="4040233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
        <p:nvSpPr>
          <p:cNvPr id="3" name="Footer Placeholder 13">
            <a:extLst>
              <a:ext uri="{FF2B5EF4-FFF2-40B4-BE49-F238E27FC236}">
                <a16:creationId xmlns:a16="http://schemas.microsoft.com/office/drawing/2014/main" id="{AE0BC8E4-ADEB-F1C9-A267-92D4F61E9853}"/>
              </a:ext>
            </a:extLst>
          </p:cNvPr>
          <p:cNvSpPr>
            <a:spLocks noGrp="1"/>
          </p:cNvSpPr>
          <p:nvPr>
            <p:ph type="ftr" sz="quarter" idx="11"/>
          </p:nvPr>
        </p:nvSpPr>
        <p:spPr>
          <a:xfrm>
            <a:off x="3359150" y="6507212"/>
            <a:ext cx="6379210" cy="153888"/>
          </a:xfrm>
        </p:spPr>
        <p:txBody>
          <a:bodyPr/>
          <a:lstStyle/>
          <a:p>
            <a:r>
              <a:rPr lang="en-US"/>
              <a:t>Pose Estimation</a:t>
            </a:r>
            <a:endParaRPr lang="en-US" dirty="0"/>
          </a:p>
        </p:txBody>
      </p:sp>
      <p:sp>
        <p:nvSpPr>
          <p:cNvPr id="6" name="Date Placeholder 13">
            <a:extLst>
              <a:ext uri="{FF2B5EF4-FFF2-40B4-BE49-F238E27FC236}">
                <a16:creationId xmlns:a16="http://schemas.microsoft.com/office/drawing/2014/main" id="{7C87AAF8-32CC-4B57-E990-05894E65A105}"/>
              </a:ext>
            </a:extLst>
          </p:cNvPr>
          <p:cNvSpPr>
            <a:spLocks noGrp="1"/>
          </p:cNvSpPr>
          <p:nvPr>
            <p:ph type="dt" sz="half" idx="10"/>
          </p:nvPr>
        </p:nvSpPr>
        <p:spPr>
          <a:xfrm>
            <a:off x="550863" y="6507212"/>
            <a:ext cx="2628900" cy="153888"/>
          </a:xfrm>
        </p:spPr>
        <p:txBody>
          <a:bodyPr/>
          <a:lstStyle/>
          <a:p>
            <a:r>
              <a:rPr lang="en-US"/>
              <a:t>Thursday, December 1st, 2022</a:t>
            </a:r>
          </a:p>
        </p:txBody>
      </p:sp>
      <p:sp>
        <p:nvSpPr>
          <p:cNvPr id="10" name="Title 1">
            <a:extLst>
              <a:ext uri="{FF2B5EF4-FFF2-40B4-BE49-F238E27FC236}">
                <a16:creationId xmlns:a16="http://schemas.microsoft.com/office/drawing/2014/main" id="{930049FB-7A8D-886F-7265-2D18E670A2FD}"/>
              </a:ext>
            </a:extLst>
          </p:cNvPr>
          <p:cNvSpPr>
            <a:spLocks noGrp="1"/>
          </p:cNvSpPr>
          <p:nvPr>
            <p:ph type="title"/>
          </p:nvPr>
        </p:nvSpPr>
        <p:spPr>
          <a:xfrm>
            <a:off x="550862" y="279527"/>
            <a:ext cx="11091600" cy="1332000"/>
          </a:xfrm>
        </p:spPr>
        <p:txBody>
          <a:bodyPr/>
          <a:lstStyle/>
          <a:p>
            <a:pPr>
              <a:lnSpc>
                <a:spcPct val="100000"/>
              </a:lnSpc>
              <a:spcAft>
                <a:spcPts val="600"/>
              </a:spcAft>
            </a:pPr>
            <a:r>
              <a:rPr lang="en-US" dirty="0" err="1">
                <a:latin typeface="Bahnschrift" panose="020B0502040204020203" pitchFamily="34" charset="0"/>
                <a:cs typeface="Times New Roman" panose="02020603050405020304" pitchFamily="18" charset="0"/>
              </a:rPr>
              <a:t>Nhận</a:t>
            </a:r>
            <a:r>
              <a:rPr lang="en-US" dirty="0">
                <a:latin typeface="Bahnschrift" panose="020B0502040204020203" pitchFamily="34" charset="0"/>
                <a:cs typeface="Times New Roman" panose="02020603050405020304" pitchFamily="18" charset="0"/>
              </a:rPr>
              <a:t> </a:t>
            </a:r>
            <a:r>
              <a:rPr lang="en-US" dirty="0" err="1">
                <a:latin typeface="Bahnschrift" panose="020B0502040204020203" pitchFamily="34" charset="0"/>
                <a:cs typeface="Times New Roman" panose="02020603050405020304" pitchFamily="18" charset="0"/>
              </a:rPr>
              <a:t>dạng</a:t>
            </a:r>
            <a:r>
              <a:rPr lang="en-US" dirty="0">
                <a:latin typeface="Bahnschrift" panose="020B0502040204020203" pitchFamily="34" charset="0"/>
                <a:cs typeface="Times New Roman" panose="02020603050405020304" pitchFamily="18" charset="0"/>
              </a:rPr>
              <a:t> 2D</a:t>
            </a:r>
          </a:p>
        </p:txBody>
      </p:sp>
      <p:sp>
        <p:nvSpPr>
          <p:cNvPr id="2" name="TextBox 1">
            <a:extLst>
              <a:ext uri="{FF2B5EF4-FFF2-40B4-BE49-F238E27FC236}">
                <a16:creationId xmlns:a16="http://schemas.microsoft.com/office/drawing/2014/main" id="{437CA2E3-507F-9AC6-C91B-B3F99A43EB5B}"/>
              </a:ext>
            </a:extLst>
          </p:cNvPr>
          <p:cNvSpPr txBox="1"/>
          <p:nvPr/>
        </p:nvSpPr>
        <p:spPr>
          <a:xfrm>
            <a:off x="550863" y="1129998"/>
            <a:ext cx="11090273" cy="443648"/>
          </a:xfrm>
          <a:prstGeom prst="rect">
            <a:avLst/>
          </a:prstGeom>
          <a:noFill/>
        </p:spPr>
        <p:txBody>
          <a:bodyPr wrap="square">
            <a:spAutoFit/>
          </a:bodyPr>
          <a:lstStyle/>
          <a:p>
            <a:pPr algn="just">
              <a:lnSpc>
                <a:spcPct val="80000"/>
              </a:lnSpc>
              <a:spcBef>
                <a:spcPts val="1000"/>
              </a:spcBef>
              <a:spcAft>
                <a:spcPts val="800"/>
              </a:spcAft>
            </a:pPr>
            <a:r>
              <a:rPr lang="en-US" sz="2800">
                <a:solidFill>
                  <a:schemeClr val="tx1">
                    <a:alpha val="60000"/>
                  </a:schemeClr>
                </a:solidFill>
              </a:rPr>
              <a:t>Phương pháp Multi-Instance Pose Network</a:t>
            </a:r>
            <a:endParaRPr lang="en-US" sz="2800" dirty="0">
              <a:solidFill>
                <a:schemeClr val="tx1">
                  <a:alpha val="60000"/>
                </a:schemeClr>
              </a:solidFill>
            </a:endParaRPr>
          </a:p>
        </p:txBody>
      </p:sp>
      <mc:AlternateContent xmlns:mc="http://schemas.openxmlformats.org/markup-compatibility/2006" xmlns:a14="http://schemas.microsoft.com/office/drawing/2010/main">
        <mc:Choice Requires="a14">
          <p:sp>
            <p:nvSpPr>
              <p:cNvPr id="4" name="Content Placeholder 11">
                <a:extLst>
                  <a:ext uri="{FF2B5EF4-FFF2-40B4-BE49-F238E27FC236}">
                    <a16:creationId xmlns:a16="http://schemas.microsoft.com/office/drawing/2014/main" id="{7F5DFEB4-5D33-7B9B-771C-B3BAFC9200BA}"/>
                  </a:ext>
                </a:extLst>
              </p:cNvPr>
              <p:cNvSpPr txBox="1">
                <a:spLocks/>
              </p:cNvSpPr>
              <p:nvPr/>
            </p:nvSpPr>
            <p:spPr>
              <a:xfrm>
                <a:off x="550862" y="2507376"/>
                <a:ext cx="10711187" cy="2877328"/>
              </a:xfrm>
              <a:prstGeom prst="rect">
                <a:avLst/>
              </a:prstGeom>
              <a:noFill/>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AutoNum type="arabicPeriod"/>
                </a:pPr>
                <a:r>
                  <a:rPr lang="en-US" sz="1700">
                    <a:latin typeface="Gill Sans MT (Body)"/>
                  </a:rPr>
                  <a:t>Đào tạo MIPNet</a:t>
                </a:r>
              </a:p>
              <a:p>
                <a:pPr marL="0" indent="0">
                  <a:buNone/>
                </a:pPr>
                <a:r>
                  <a:rPr lang="en-US" sz="1700">
                    <a:latin typeface="Gill Sans MT (Body)"/>
                  </a:rPr>
                  <a:t>Nhận dạng </a:t>
                </a:r>
                <a:r>
                  <a:rPr lang="vi-VN" sz="1700" i="1">
                    <a:latin typeface="Gill Sans MT (Body)"/>
                  </a:rPr>
                  <a:t>P</a:t>
                </a:r>
                <a:r>
                  <a:rPr lang="en-US" sz="1700" i="1">
                    <a:latin typeface="Gill Sans MT (Body)"/>
                  </a:rPr>
                  <a:t> </a:t>
                </a:r>
                <a:r>
                  <a:rPr lang="en-US" sz="1700">
                    <a:latin typeface="Gill Sans MT (Body)"/>
                  </a:rPr>
                  <a:t>có </a:t>
                </a:r>
                <a:r>
                  <a:rPr lang="vi-VN" sz="1700">
                    <a:latin typeface="Gill Sans MT (Body)"/>
                  </a:rPr>
                  <a:t>N trường hợp</a:t>
                </a:r>
                <a:r>
                  <a:rPr lang="en-US" sz="1700">
                    <a:latin typeface="Gill Sans MT (Body)"/>
                  </a:rPr>
                  <a:t>, đầu vào ảnh </a:t>
                </a:r>
                <a:r>
                  <a:rPr lang="en-US" sz="1700" i="1">
                    <a:latin typeface="Gill Sans MT (Body)"/>
                  </a:rPr>
                  <a:t>x</a:t>
                </a:r>
                <a:r>
                  <a:rPr lang="en-US" sz="1700">
                    <a:latin typeface="Gill Sans MT (Body)"/>
                  </a:rPr>
                  <a:t> và tham số </a:t>
                </a:r>
                <a:r>
                  <a:rPr lang="el-GR" sz="1700" i="1">
                    <a:latin typeface="Gill Sans MT (Body)"/>
                  </a:rPr>
                  <a:t>λ</a:t>
                </a:r>
                <a:r>
                  <a:rPr lang="vi-VN" sz="1700">
                    <a:latin typeface="Gill Sans MT (Body)"/>
                  </a:rPr>
                  <a:t>, </a:t>
                </a:r>
                <a14:m>
                  <m:oMath xmlns:m="http://schemas.openxmlformats.org/officeDocument/2006/math">
                    <m:sSub>
                      <m:sSubPr>
                        <m:ctrlPr>
                          <a:rPr lang="vi-VN" sz="1700" i="1" smtClean="0">
                            <a:latin typeface="Cambria Math" panose="02040503050406030204" pitchFamily="18" charset="0"/>
                          </a:rPr>
                        </m:ctrlPr>
                      </m:sSubPr>
                      <m:e>
                        <m:acc>
                          <m:accPr>
                            <m:chr m:val="̂"/>
                            <m:ctrlPr>
                              <a:rPr lang="vi-VN" sz="1700" i="1" smtClean="0">
                                <a:latin typeface="Cambria Math" panose="02040503050406030204" pitchFamily="18" charset="0"/>
                              </a:rPr>
                            </m:ctrlPr>
                          </m:accPr>
                          <m:e>
                            <m:r>
                              <a:rPr lang="en-US" sz="1700" b="0" i="1" smtClean="0">
                                <a:latin typeface="Cambria Math" panose="02040503050406030204" pitchFamily="18" charset="0"/>
                              </a:rPr>
                              <m:t>𝑦</m:t>
                            </m:r>
                          </m:e>
                        </m:acc>
                      </m:e>
                      <m:sub>
                        <m:r>
                          <a:rPr lang="en-US" sz="1700" b="0" i="1" smtClean="0">
                            <a:latin typeface="Cambria Math" panose="02040503050406030204" pitchFamily="18" charset="0"/>
                          </a:rPr>
                          <m:t>0</m:t>
                        </m:r>
                      </m:sub>
                    </m:sSub>
                    <m:r>
                      <a:rPr lang="en-US" sz="1700" b="0" i="1" smtClean="0">
                        <a:latin typeface="Cambria Math" panose="02040503050406030204" pitchFamily="18" charset="0"/>
                      </a:rPr>
                      <m:t>, …, </m:t>
                    </m:r>
                    <m:sSub>
                      <m:sSubPr>
                        <m:ctrlPr>
                          <a:rPr lang="en-US" sz="1700" b="0" i="1" smtClean="0">
                            <a:latin typeface="Cambria Math" panose="02040503050406030204" pitchFamily="18" charset="0"/>
                          </a:rPr>
                        </m:ctrlPr>
                      </m:sSubPr>
                      <m:e>
                        <m:acc>
                          <m:accPr>
                            <m:chr m:val="̂"/>
                            <m:ctrlPr>
                              <a:rPr lang="en-US" sz="1700" b="0" i="1" smtClean="0">
                                <a:latin typeface="Cambria Math" panose="02040503050406030204" pitchFamily="18" charset="0"/>
                              </a:rPr>
                            </m:ctrlPr>
                          </m:accPr>
                          <m:e>
                            <m:r>
                              <a:rPr lang="en-US" sz="1700" b="0" i="1" smtClean="0">
                                <a:latin typeface="Cambria Math" panose="02040503050406030204" pitchFamily="18" charset="0"/>
                              </a:rPr>
                              <m:t>𝑦</m:t>
                            </m:r>
                          </m:e>
                        </m:acc>
                      </m:e>
                      <m:sub>
                        <m:r>
                          <a:rPr lang="en-US" sz="1700" b="0" i="1" smtClean="0">
                            <a:latin typeface="Cambria Math" panose="02040503050406030204" pitchFamily="18" charset="0"/>
                          </a:rPr>
                          <m:t>𝑁</m:t>
                        </m:r>
                        <m:r>
                          <a:rPr lang="en-US" sz="1700" b="0" i="1" smtClean="0">
                            <a:latin typeface="Cambria Math" panose="02040503050406030204" pitchFamily="18" charset="0"/>
                          </a:rPr>
                          <m:t>−1</m:t>
                        </m:r>
                      </m:sub>
                    </m:sSub>
                    <m:r>
                      <a:rPr lang="en-US" sz="1700" b="0" i="1" smtClean="0">
                        <a:latin typeface="Cambria Math" panose="02040503050406030204" pitchFamily="18" charset="0"/>
                      </a:rPr>
                      <m:t>,</m:t>
                    </m:r>
                    <m:r>
                      <a:rPr lang="el-GR" sz="1700" i="1">
                        <a:latin typeface="Cambria Math" panose="02040503050406030204" pitchFamily="18" charset="0"/>
                      </a:rPr>
                      <m:t>0 ≤ </m:t>
                    </m:r>
                    <m:r>
                      <a:rPr lang="el-GR" sz="1700" i="1">
                        <a:latin typeface="Cambria Math" panose="02040503050406030204" pitchFamily="18" charset="0"/>
                      </a:rPr>
                      <m:t>𝜆</m:t>
                    </m:r>
                    <m:r>
                      <a:rPr lang="el-GR" sz="1700" i="1">
                        <a:latin typeface="Cambria Math" panose="02040503050406030204" pitchFamily="18" charset="0"/>
                      </a:rPr>
                      <m:t> ≤ </m:t>
                    </m:r>
                    <m:r>
                      <a:rPr lang="en-US" sz="1700" i="1">
                        <a:latin typeface="Cambria Math" panose="02040503050406030204" pitchFamily="18" charset="0"/>
                      </a:rPr>
                      <m:t>𝑁</m:t>
                    </m:r>
                    <m:r>
                      <a:rPr lang="en-US" sz="1700" i="1">
                        <a:latin typeface="Cambria Math" panose="02040503050406030204" pitchFamily="18" charset="0"/>
                      </a:rPr>
                      <m:t> − 1</m:t>
                    </m:r>
                  </m:oMath>
                </a14:m>
                <a:r>
                  <a:rPr lang="vi-VN" sz="1700">
                    <a:latin typeface="Gill Sans MT (Body)"/>
                  </a:rPr>
                  <a:t>. </a:t>
                </a:r>
                <a:endParaRPr lang="en-US" sz="1700">
                  <a:latin typeface="Gill Sans MT (Body)"/>
                </a:endParaRPr>
              </a:p>
              <a:p>
                <a:pPr marL="0" indent="0" algn="ctr">
                  <a:buNone/>
                </a:pPr>
                <a14:m>
                  <m:oMath xmlns:m="http://schemas.openxmlformats.org/officeDocument/2006/math">
                    <m:sSub>
                      <m:sSubPr>
                        <m:ctrlPr>
                          <a:rPr lang="vi-VN" sz="1700" i="1" smtClean="0">
                            <a:latin typeface="Cambria Math" panose="02040503050406030204" pitchFamily="18" charset="0"/>
                          </a:rPr>
                        </m:ctrlPr>
                      </m:sSubPr>
                      <m:e>
                        <m:acc>
                          <m:accPr>
                            <m:chr m:val="̂"/>
                            <m:ctrlPr>
                              <a:rPr lang="vi-VN" sz="1700" i="1" smtClean="0">
                                <a:latin typeface="Cambria Math" panose="02040503050406030204" pitchFamily="18" charset="0"/>
                              </a:rPr>
                            </m:ctrlPr>
                          </m:accPr>
                          <m:e>
                            <m:r>
                              <a:rPr lang="en-US" sz="1700" b="0" i="1" smtClean="0">
                                <a:latin typeface="Cambria Math" panose="02040503050406030204" pitchFamily="18" charset="0"/>
                              </a:rPr>
                              <m:t>𝑦</m:t>
                            </m:r>
                          </m:e>
                        </m:acc>
                      </m:e>
                      <m:sub>
                        <m:r>
                          <a:rPr lang="en-US" sz="1700" b="0" i="1" smtClean="0">
                            <a:latin typeface="Cambria Math" panose="02040503050406030204" pitchFamily="18" charset="0"/>
                          </a:rPr>
                          <m:t>𝑖</m:t>
                        </m:r>
                      </m:sub>
                    </m:sSub>
                    <m:r>
                      <a:rPr lang="en-US" sz="1700" i="1">
                        <a:latin typeface="Cambria Math" panose="02040503050406030204" pitchFamily="18" charset="0"/>
                      </a:rPr>
                      <m:t>= </m:t>
                    </m:r>
                    <m:r>
                      <a:rPr lang="en-US" sz="1700" i="1">
                        <a:latin typeface="Cambria Math" panose="02040503050406030204" pitchFamily="18" charset="0"/>
                      </a:rPr>
                      <m:t>𝑃</m:t>
                    </m:r>
                    <m:r>
                      <a:rPr lang="en-US" sz="1700" i="1">
                        <a:latin typeface="Cambria Math" panose="02040503050406030204" pitchFamily="18" charset="0"/>
                      </a:rPr>
                      <m:t>(</m:t>
                    </m:r>
                    <m:r>
                      <a:rPr lang="en-US" sz="1700" i="1">
                        <a:latin typeface="Cambria Math" panose="02040503050406030204" pitchFamily="18" charset="0"/>
                      </a:rPr>
                      <m:t>𝑥</m:t>
                    </m:r>
                    <m:r>
                      <a:rPr lang="en-US" sz="1700" i="1">
                        <a:latin typeface="Cambria Math" panose="02040503050406030204" pitchFamily="18" charset="0"/>
                      </a:rPr>
                      <m:t>, </m:t>
                    </m:r>
                    <m:r>
                      <a:rPr lang="el-GR" sz="1700" i="1">
                        <a:latin typeface="Cambria Math" panose="02040503050406030204" pitchFamily="18" charset="0"/>
                      </a:rPr>
                      <m:t>𝜆</m:t>
                    </m:r>
                    <m:r>
                      <a:rPr lang="el-GR" sz="1700" i="1">
                        <a:latin typeface="Cambria Math" panose="02040503050406030204" pitchFamily="18" charset="0"/>
                      </a:rPr>
                      <m:t> = </m:t>
                    </m:r>
                    <m:r>
                      <a:rPr lang="en-US" sz="1700" i="1">
                        <a:latin typeface="Cambria Math" panose="02040503050406030204" pitchFamily="18" charset="0"/>
                      </a:rPr>
                      <m:t>𝑖</m:t>
                    </m:r>
                    <m:r>
                      <a:rPr lang="en-US" sz="1700" i="1">
                        <a:latin typeface="Cambria Math" panose="02040503050406030204" pitchFamily="18" charset="0"/>
                      </a:rPr>
                      <m:t>)</m:t>
                    </m:r>
                  </m:oMath>
                </a14:m>
                <a:r>
                  <a:rPr lang="vi-VN" sz="1700">
                    <a:latin typeface="Gill Sans MT (Body)"/>
                  </a:rPr>
                  <a:t>, </a:t>
                </a:r>
                <a:r>
                  <a:rPr lang="en-US" sz="1700">
                    <a:latin typeface="Gill Sans MT (Body)"/>
                  </a:rPr>
                  <a:t>với </a:t>
                </a:r>
                <a14:m>
                  <m:oMath xmlns:m="http://schemas.openxmlformats.org/officeDocument/2006/math">
                    <m:r>
                      <a:rPr lang="pt-BR" sz="1700" i="1">
                        <a:latin typeface="Cambria Math" panose="02040503050406030204" pitchFamily="18" charset="0"/>
                      </a:rPr>
                      <m:t>𝑖</m:t>
                    </m:r>
                    <m:r>
                      <a:rPr lang="pt-BR" sz="1700" i="1">
                        <a:latin typeface="Cambria Math" panose="02040503050406030204" pitchFamily="18" charset="0"/>
                      </a:rPr>
                      <m:t> ∈ {0, 1, . . . ,</m:t>
                    </m:r>
                    <m:r>
                      <a:rPr lang="pt-BR" sz="1700" i="1">
                        <a:latin typeface="Cambria Math" panose="02040503050406030204" pitchFamily="18" charset="0"/>
                      </a:rPr>
                      <m:t>𝑁</m:t>
                    </m:r>
                    <m:r>
                      <a:rPr lang="pt-BR" sz="1700" i="1">
                        <a:latin typeface="Cambria Math" panose="02040503050406030204" pitchFamily="18" charset="0"/>
                      </a:rPr>
                      <m:t> −1}</m:t>
                    </m:r>
                  </m:oMath>
                </a14:m>
                <a:r>
                  <a:rPr lang="vi-VN" sz="1700">
                    <a:latin typeface="Gill Sans MT (Body)"/>
                  </a:rPr>
                  <a:t>.</a:t>
                </a:r>
                <a:endParaRPr lang="en-US" sz="1700">
                  <a:latin typeface="Gill Sans MT (Body)"/>
                </a:endParaRPr>
              </a:p>
              <a:p>
                <a:pPr marL="0" indent="0">
                  <a:buNone/>
                </a:pPr>
                <a:r>
                  <a:rPr lang="en-US" sz="1700">
                    <a:latin typeface="Gill Sans MT (Body)"/>
                  </a:rPr>
                  <a:t>Giảm việc sai số:</a:t>
                </a:r>
              </a:p>
              <a:p>
                <a:pPr marL="0" indent="0" algn="ctr">
                  <a:buNone/>
                </a:pPr>
                <a14:m>
                  <m:oMath xmlns:m="http://schemas.openxmlformats.org/officeDocument/2006/math">
                    <m:sSub>
                      <m:sSubPr>
                        <m:ctrlPr>
                          <a:rPr lang="en-US" sz="1700" i="1">
                            <a:solidFill>
                              <a:srgbClr val="A4A3AB"/>
                            </a:solidFill>
                            <a:latin typeface="Cambria Math" panose="02040503050406030204" pitchFamily="18" charset="0"/>
                          </a:rPr>
                        </m:ctrlPr>
                      </m:sSubPr>
                      <m:e>
                        <m:r>
                          <a:rPr lang="en-US" sz="1700" i="1">
                            <a:solidFill>
                              <a:srgbClr val="A4A3AB"/>
                            </a:solidFill>
                            <a:latin typeface="Cambria Math" panose="02040503050406030204" pitchFamily="18" charset="0"/>
                            <a:ea typeface="Cambria Math" panose="02040503050406030204" pitchFamily="18" charset="0"/>
                          </a:rPr>
                          <m:t>ℒ</m:t>
                        </m:r>
                      </m:e>
                      <m:sub>
                        <m:r>
                          <a:rPr lang="en-US" sz="1700" i="1">
                            <a:solidFill>
                              <a:srgbClr val="A4A3AB"/>
                            </a:solidFill>
                            <a:latin typeface="Cambria Math" panose="02040503050406030204" pitchFamily="18" charset="0"/>
                            <a:ea typeface="Cambria Math" panose="02040503050406030204" pitchFamily="18" charset="0"/>
                          </a:rPr>
                          <m:t>𝑖</m:t>
                        </m:r>
                      </m:sub>
                    </m:sSub>
                    <m:r>
                      <m:rPr>
                        <m:nor/>
                      </m:rPr>
                      <a:rPr lang="en-US" sz="1700" b="0" i="0" smtClean="0">
                        <a:solidFill>
                          <a:srgbClr val="A4A3AB"/>
                        </a:solidFill>
                      </a:rPr>
                      <m:t> =</m:t>
                    </m:r>
                    <m:d>
                      <m:dPr>
                        <m:begChr m:val="{"/>
                        <m:endChr m:val=""/>
                        <m:ctrlPr>
                          <a:rPr lang="en-US" sz="1700" b="0" i="1" smtClean="0">
                            <a:solidFill>
                              <a:srgbClr val="A4A3AB"/>
                            </a:solidFill>
                            <a:latin typeface="Cambria Math" panose="02040503050406030204" pitchFamily="18" charset="0"/>
                          </a:rPr>
                        </m:ctrlPr>
                      </m:dPr>
                      <m:e>
                        <m:eqArr>
                          <m:eqArrPr>
                            <m:ctrlPr>
                              <a:rPr lang="en-US" sz="1700" b="0" i="1" smtClean="0">
                                <a:solidFill>
                                  <a:srgbClr val="A4A3AB"/>
                                </a:solidFill>
                                <a:latin typeface="Cambria Math" panose="02040503050406030204" pitchFamily="18" charset="0"/>
                              </a:rPr>
                            </m:ctrlPr>
                          </m:eqArrPr>
                          <m:e>
                            <m:sSub>
                              <m:sSubPr>
                                <m:ctrlPr>
                                  <a:rPr lang="en-US" sz="1700" i="1">
                                    <a:solidFill>
                                      <a:srgbClr val="A4A3AB"/>
                                    </a:solidFill>
                                    <a:latin typeface="Cambria Math" panose="02040503050406030204" pitchFamily="18" charset="0"/>
                                  </a:rPr>
                                </m:ctrlPr>
                              </m:sSubPr>
                              <m:e>
                                <m:r>
                                  <m:rPr>
                                    <m:sty m:val="p"/>
                                  </m:rPr>
                                  <a:rPr lang="en-US" sz="1700" i="0">
                                    <a:solidFill>
                                      <a:srgbClr val="A4A3AB"/>
                                    </a:solidFill>
                                    <a:latin typeface="Cambria Math" panose="02040503050406030204" pitchFamily="18" charset="0"/>
                                  </a:rPr>
                                  <m:t>MSE</m:t>
                                </m:r>
                                <m:r>
                                  <a:rPr lang="en-US" sz="1700" i="1">
                                    <a:solidFill>
                                      <a:srgbClr val="A4A3AB"/>
                                    </a:solidFill>
                                    <a:latin typeface="Cambria Math" panose="02040503050406030204" pitchFamily="18" charset="0"/>
                                  </a:rPr>
                                  <m:t>(</m:t>
                                </m:r>
                                <m:r>
                                  <a:rPr lang="en-US" sz="1700" i="1">
                                    <a:solidFill>
                                      <a:srgbClr val="A4A3AB"/>
                                    </a:solidFill>
                                    <a:latin typeface="Cambria Math" panose="02040503050406030204" pitchFamily="18" charset="0"/>
                                  </a:rPr>
                                  <m:t>𝑦</m:t>
                                </m:r>
                              </m:e>
                              <m:sub>
                                <m:r>
                                  <a:rPr lang="en-US" sz="1700" i="1">
                                    <a:solidFill>
                                      <a:srgbClr val="A4A3AB"/>
                                    </a:solidFill>
                                    <a:latin typeface="Cambria Math" panose="02040503050406030204" pitchFamily="18" charset="0"/>
                                    <a:ea typeface="Cambria Math" panose="02040503050406030204" pitchFamily="18" charset="0"/>
                                  </a:rPr>
                                  <m:t>𝑖</m:t>
                                </m:r>
                              </m:sub>
                            </m:sSub>
                            <m:r>
                              <a:rPr lang="en-US" sz="1700" i="1">
                                <a:solidFill>
                                  <a:srgbClr val="A4A3AB"/>
                                </a:solidFill>
                                <a:latin typeface="Cambria Math" panose="02040503050406030204" pitchFamily="18" charset="0"/>
                              </a:rPr>
                              <m:t>,</m:t>
                            </m:r>
                            <m:r>
                              <a:rPr lang="en-US" sz="1700" i="1">
                                <a:solidFill>
                                  <a:srgbClr val="A4A3AB"/>
                                </a:solidFill>
                                <a:latin typeface="Cambria Math" panose="02040503050406030204" pitchFamily="18" charset="0"/>
                              </a:rPr>
                              <m:t>𝑃</m:t>
                            </m:r>
                            <m:d>
                              <m:dPr>
                                <m:ctrlPr>
                                  <a:rPr lang="en-US" sz="1700" i="1">
                                    <a:solidFill>
                                      <a:srgbClr val="A4A3AB"/>
                                    </a:solidFill>
                                    <a:latin typeface="Cambria Math" panose="02040503050406030204" pitchFamily="18" charset="0"/>
                                  </a:rPr>
                                </m:ctrlPr>
                              </m:dPr>
                              <m:e>
                                <m:r>
                                  <a:rPr lang="en-US" sz="1700" i="1">
                                    <a:solidFill>
                                      <a:srgbClr val="A4A3AB"/>
                                    </a:solidFill>
                                    <a:latin typeface="Cambria Math" panose="02040503050406030204" pitchFamily="18" charset="0"/>
                                  </a:rPr>
                                  <m:t>𝑥</m:t>
                                </m:r>
                                <m:r>
                                  <a:rPr lang="en-US" sz="1700" i="1">
                                    <a:solidFill>
                                      <a:srgbClr val="A4A3AB"/>
                                    </a:solidFill>
                                    <a:latin typeface="Cambria Math" panose="02040503050406030204" pitchFamily="18" charset="0"/>
                                  </a:rPr>
                                  <m:t>,</m:t>
                                </m:r>
                                <m:r>
                                  <a:rPr lang="el-GR" sz="1700" i="1">
                                    <a:latin typeface="Cambria Math" panose="02040503050406030204" pitchFamily="18" charset="0"/>
                                  </a:rPr>
                                  <m:t>𝜆</m:t>
                                </m:r>
                                <m:r>
                                  <a:rPr lang="en-US" sz="1700" i="1">
                                    <a:latin typeface="Cambria Math" panose="02040503050406030204" pitchFamily="18" charset="0"/>
                                  </a:rPr>
                                  <m:t>=</m:t>
                                </m:r>
                                <m:r>
                                  <a:rPr lang="en-US" sz="1700" i="1">
                                    <a:latin typeface="Cambria Math" panose="02040503050406030204" pitchFamily="18" charset="0"/>
                                  </a:rPr>
                                  <m:t>𝑖</m:t>
                                </m:r>
                              </m:e>
                            </m:d>
                            <m:r>
                              <a:rPr lang="en-US" sz="1700" i="1">
                                <a:solidFill>
                                  <a:srgbClr val="A4A3AB"/>
                                </a:solidFill>
                                <a:latin typeface="Cambria Math" panose="02040503050406030204" pitchFamily="18" charset="0"/>
                              </a:rPr>
                              <m:t>)</m:t>
                            </m:r>
                            <m:r>
                              <a:rPr lang="en-US" sz="1700" b="0" i="1" smtClean="0">
                                <a:solidFill>
                                  <a:srgbClr val="A4A3AB"/>
                                </a:solidFill>
                                <a:latin typeface="Cambria Math" panose="02040503050406030204" pitchFamily="18" charset="0"/>
                              </a:rPr>
                              <m:t>,   </m:t>
                            </m:r>
                            <m:r>
                              <a:rPr lang="en-US" sz="1700" b="0" i="1" smtClean="0">
                                <a:solidFill>
                                  <a:srgbClr val="A4A3AB"/>
                                </a:solidFill>
                                <a:latin typeface="Cambria Math" panose="02040503050406030204" pitchFamily="18" charset="0"/>
                                <a:ea typeface="Cambria Math" panose="02040503050406030204" pitchFamily="18" charset="0"/>
                              </a:rPr>
                              <m:t>∀ 0≤</m:t>
                            </m:r>
                            <m:r>
                              <a:rPr lang="en-US" sz="1700" b="0" i="1" smtClean="0">
                                <a:solidFill>
                                  <a:srgbClr val="A4A3AB"/>
                                </a:solidFill>
                                <a:latin typeface="Cambria Math" panose="02040503050406030204" pitchFamily="18" charset="0"/>
                                <a:ea typeface="Cambria Math" panose="02040503050406030204" pitchFamily="18" charset="0"/>
                              </a:rPr>
                              <m:t>𝑖</m:t>
                            </m:r>
                            <m:r>
                              <a:rPr lang="en-US" sz="1700" b="0" i="1" smtClean="0">
                                <a:solidFill>
                                  <a:srgbClr val="A4A3AB"/>
                                </a:solidFill>
                                <a:latin typeface="Cambria Math" panose="02040503050406030204" pitchFamily="18" charset="0"/>
                                <a:ea typeface="Cambria Math" panose="02040503050406030204" pitchFamily="18" charset="0"/>
                              </a:rPr>
                              <m:t>&lt;</m:t>
                            </m:r>
                            <m:r>
                              <m:rPr>
                                <m:sty m:val="p"/>
                              </m:rPr>
                              <a:rPr lang="en-US" sz="1700" b="0" i="0" smtClean="0">
                                <a:solidFill>
                                  <a:srgbClr val="A4A3AB"/>
                                </a:solidFill>
                                <a:latin typeface="Cambria Math" panose="02040503050406030204" pitchFamily="18" charset="0"/>
                                <a:ea typeface="Cambria Math" panose="02040503050406030204" pitchFamily="18" charset="0"/>
                              </a:rPr>
                              <m:t>min</m:t>
                            </m:r>
                            <m:r>
                              <a:rPr lang="en-US" sz="1700" b="0" i="1" smtClean="0">
                                <a:solidFill>
                                  <a:srgbClr val="A4A3AB"/>
                                </a:solidFill>
                                <a:latin typeface="Cambria Math" panose="02040503050406030204" pitchFamily="18" charset="0"/>
                                <a:ea typeface="Cambria Math" panose="02040503050406030204" pitchFamily="18" charset="0"/>
                              </a:rPr>
                              <m:t>⁡(</m:t>
                            </m:r>
                            <m:r>
                              <a:rPr lang="en-US" sz="1700" b="0" i="1" smtClean="0">
                                <a:solidFill>
                                  <a:srgbClr val="A4A3AB"/>
                                </a:solidFill>
                                <a:latin typeface="Cambria Math" panose="02040503050406030204" pitchFamily="18" charset="0"/>
                                <a:ea typeface="Cambria Math" panose="02040503050406030204" pitchFamily="18" charset="0"/>
                              </a:rPr>
                              <m:t>𝑛</m:t>
                            </m:r>
                            <m:r>
                              <a:rPr lang="en-US" sz="1700" b="0" i="1" smtClean="0">
                                <a:solidFill>
                                  <a:srgbClr val="A4A3AB"/>
                                </a:solidFill>
                                <a:latin typeface="Cambria Math" panose="02040503050406030204" pitchFamily="18" charset="0"/>
                                <a:ea typeface="Cambria Math" panose="02040503050406030204" pitchFamily="18" charset="0"/>
                              </a:rPr>
                              <m:t>, </m:t>
                            </m:r>
                            <m:r>
                              <a:rPr lang="en-US" sz="1700" b="0" i="1" smtClean="0">
                                <a:solidFill>
                                  <a:srgbClr val="A4A3AB"/>
                                </a:solidFill>
                                <a:latin typeface="Cambria Math" panose="02040503050406030204" pitchFamily="18" charset="0"/>
                                <a:ea typeface="Cambria Math" panose="02040503050406030204" pitchFamily="18" charset="0"/>
                              </a:rPr>
                              <m:t>𝑁</m:t>
                            </m:r>
                            <m:r>
                              <a:rPr lang="en-US" sz="1700" b="0" i="1" smtClean="0">
                                <a:solidFill>
                                  <a:srgbClr val="A4A3AB"/>
                                </a:solidFill>
                                <a:latin typeface="Cambria Math" panose="02040503050406030204" pitchFamily="18" charset="0"/>
                                <a:ea typeface="Cambria Math" panose="02040503050406030204" pitchFamily="18" charset="0"/>
                              </a:rPr>
                              <m:t>)</m:t>
                            </m:r>
                          </m:e>
                          <m:e>
                            <m:sSub>
                              <m:sSubPr>
                                <m:ctrlPr>
                                  <a:rPr lang="en-US" sz="1700" i="1">
                                    <a:solidFill>
                                      <a:srgbClr val="A4A3AB"/>
                                    </a:solidFill>
                                    <a:latin typeface="Cambria Math" panose="02040503050406030204" pitchFamily="18" charset="0"/>
                                  </a:rPr>
                                </m:ctrlPr>
                              </m:sSubPr>
                              <m:e>
                                <m:r>
                                  <m:rPr>
                                    <m:sty m:val="p"/>
                                  </m:rPr>
                                  <a:rPr lang="en-US" sz="1700" i="0">
                                    <a:solidFill>
                                      <a:srgbClr val="A4A3AB"/>
                                    </a:solidFill>
                                    <a:latin typeface="Cambria Math" panose="02040503050406030204" pitchFamily="18" charset="0"/>
                                  </a:rPr>
                                  <m:t>MSE</m:t>
                                </m:r>
                                <m:r>
                                  <a:rPr lang="en-US" sz="1700" i="1">
                                    <a:solidFill>
                                      <a:srgbClr val="A4A3AB"/>
                                    </a:solidFill>
                                    <a:latin typeface="Cambria Math" panose="02040503050406030204" pitchFamily="18" charset="0"/>
                                  </a:rPr>
                                  <m:t>(</m:t>
                                </m:r>
                                <m:r>
                                  <a:rPr lang="en-US" sz="1700" i="1">
                                    <a:solidFill>
                                      <a:srgbClr val="A4A3AB"/>
                                    </a:solidFill>
                                    <a:latin typeface="Cambria Math" panose="02040503050406030204" pitchFamily="18" charset="0"/>
                                  </a:rPr>
                                  <m:t>𝑦</m:t>
                                </m:r>
                              </m:e>
                              <m:sub>
                                <m:r>
                                  <a:rPr lang="en-US" sz="1700" b="0" i="1" smtClean="0">
                                    <a:solidFill>
                                      <a:srgbClr val="A4A3AB"/>
                                    </a:solidFill>
                                    <a:latin typeface="Cambria Math" panose="02040503050406030204" pitchFamily="18" charset="0"/>
                                  </a:rPr>
                                  <m:t>0</m:t>
                                </m:r>
                              </m:sub>
                            </m:sSub>
                            <m:r>
                              <a:rPr lang="en-US" sz="1700" i="1">
                                <a:solidFill>
                                  <a:srgbClr val="A4A3AB"/>
                                </a:solidFill>
                                <a:latin typeface="Cambria Math" panose="02040503050406030204" pitchFamily="18" charset="0"/>
                              </a:rPr>
                              <m:t>,</m:t>
                            </m:r>
                            <m:r>
                              <a:rPr lang="en-US" sz="1700" i="1">
                                <a:solidFill>
                                  <a:srgbClr val="A4A3AB"/>
                                </a:solidFill>
                                <a:latin typeface="Cambria Math" panose="02040503050406030204" pitchFamily="18" charset="0"/>
                              </a:rPr>
                              <m:t>𝑃</m:t>
                            </m:r>
                            <m:d>
                              <m:dPr>
                                <m:ctrlPr>
                                  <a:rPr lang="en-US" sz="1700" i="1">
                                    <a:solidFill>
                                      <a:srgbClr val="A4A3AB"/>
                                    </a:solidFill>
                                    <a:latin typeface="Cambria Math" panose="02040503050406030204" pitchFamily="18" charset="0"/>
                                  </a:rPr>
                                </m:ctrlPr>
                              </m:dPr>
                              <m:e>
                                <m:r>
                                  <a:rPr lang="en-US" sz="1700" i="1">
                                    <a:solidFill>
                                      <a:srgbClr val="A4A3AB"/>
                                    </a:solidFill>
                                    <a:latin typeface="Cambria Math" panose="02040503050406030204" pitchFamily="18" charset="0"/>
                                  </a:rPr>
                                  <m:t>𝑥</m:t>
                                </m:r>
                                <m:r>
                                  <a:rPr lang="en-US" sz="1700" i="1">
                                    <a:solidFill>
                                      <a:srgbClr val="A4A3AB"/>
                                    </a:solidFill>
                                    <a:latin typeface="Cambria Math" panose="02040503050406030204" pitchFamily="18" charset="0"/>
                                  </a:rPr>
                                  <m:t>,</m:t>
                                </m:r>
                                <m:r>
                                  <a:rPr lang="el-GR" sz="1700" i="1">
                                    <a:latin typeface="Cambria Math" panose="02040503050406030204" pitchFamily="18" charset="0"/>
                                  </a:rPr>
                                  <m:t>𝜆</m:t>
                                </m:r>
                                <m:r>
                                  <a:rPr lang="en-US" sz="1700" i="1">
                                    <a:latin typeface="Cambria Math" panose="02040503050406030204" pitchFamily="18" charset="0"/>
                                  </a:rPr>
                                  <m:t>=</m:t>
                                </m:r>
                                <m:r>
                                  <a:rPr lang="en-US" sz="1700" i="1">
                                    <a:latin typeface="Cambria Math" panose="02040503050406030204" pitchFamily="18" charset="0"/>
                                  </a:rPr>
                                  <m:t>𝑖</m:t>
                                </m:r>
                              </m:e>
                            </m:d>
                            <m:r>
                              <a:rPr lang="en-US" sz="1700" i="1">
                                <a:solidFill>
                                  <a:srgbClr val="A4A3AB"/>
                                </a:solidFill>
                                <a:latin typeface="Cambria Math" panose="02040503050406030204" pitchFamily="18" charset="0"/>
                              </a:rPr>
                              <m:t>)</m:t>
                            </m:r>
                            <m:r>
                              <a:rPr lang="en-US" sz="1700" b="0" i="1" smtClean="0">
                                <a:solidFill>
                                  <a:srgbClr val="A4A3AB"/>
                                </a:solidFill>
                                <a:latin typeface="Cambria Math" panose="02040503050406030204" pitchFamily="18" charset="0"/>
                              </a:rPr>
                              <m:t>, </m:t>
                            </m:r>
                            <m:r>
                              <a:rPr lang="en-US" sz="1700" b="0" i="1" smtClean="0">
                                <a:solidFill>
                                  <a:srgbClr val="A4A3AB"/>
                                </a:solidFill>
                                <a:latin typeface="Cambria Math" panose="02040503050406030204" pitchFamily="18" charset="0"/>
                                <a:ea typeface="Cambria Math" panose="02040503050406030204" pitchFamily="18" charset="0"/>
                              </a:rPr>
                              <m:t>∀</m:t>
                            </m:r>
                            <m:func>
                              <m:funcPr>
                                <m:ctrlPr>
                                  <a:rPr lang="en-US" sz="1700" b="0" i="1" smtClean="0">
                                    <a:solidFill>
                                      <a:srgbClr val="A4A3AB"/>
                                    </a:solidFill>
                                    <a:latin typeface="Cambria Math" panose="02040503050406030204" pitchFamily="18" charset="0"/>
                                    <a:ea typeface="Cambria Math" panose="02040503050406030204" pitchFamily="18" charset="0"/>
                                  </a:rPr>
                                </m:ctrlPr>
                              </m:funcPr>
                              <m:fName>
                                <m:r>
                                  <m:rPr>
                                    <m:sty m:val="p"/>
                                  </m:rPr>
                                  <a:rPr lang="en-US" sz="1700" b="0" i="0" smtClean="0">
                                    <a:solidFill>
                                      <a:srgbClr val="A4A3AB"/>
                                    </a:solidFill>
                                    <a:latin typeface="Cambria Math" panose="02040503050406030204" pitchFamily="18" charset="0"/>
                                    <a:ea typeface="Cambria Math" panose="02040503050406030204" pitchFamily="18" charset="0"/>
                                  </a:rPr>
                                  <m:t>min</m:t>
                                </m:r>
                              </m:fName>
                              <m:e>
                                <m:d>
                                  <m:dPr>
                                    <m:ctrlPr>
                                      <a:rPr lang="en-US" sz="1700" b="0" i="1" smtClean="0">
                                        <a:solidFill>
                                          <a:srgbClr val="A4A3AB"/>
                                        </a:solidFill>
                                        <a:latin typeface="Cambria Math" panose="02040503050406030204" pitchFamily="18" charset="0"/>
                                        <a:ea typeface="Cambria Math" panose="02040503050406030204" pitchFamily="18" charset="0"/>
                                      </a:rPr>
                                    </m:ctrlPr>
                                  </m:dPr>
                                  <m:e>
                                    <m:r>
                                      <a:rPr lang="en-US" sz="1700" b="0" i="1" smtClean="0">
                                        <a:solidFill>
                                          <a:srgbClr val="A4A3AB"/>
                                        </a:solidFill>
                                        <a:latin typeface="Cambria Math" panose="02040503050406030204" pitchFamily="18" charset="0"/>
                                        <a:ea typeface="Cambria Math" panose="02040503050406030204" pitchFamily="18" charset="0"/>
                                      </a:rPr>
                                      <m:t>𝑛</m:t>
                                    </m:r>
                                    <m:r>
                                      <a:rPr lang="en-US" sz="1700" b="0" i="1" smtClean="0">
                                        <a:solidFill>
                                          <a:srgbClr val="A4A3AB"/>
                                        </a:solidFill>
                                        <a:latin typeface="Cambria Math" panose="02040503050406030204" pitchFamily="18" charset="0"/>
                                        <a:ea typeface="Cambria Math" panose="02040503050406030204" pitchFamily="18" charset="0"/>
                                      </a:rPr>
                                      <m:t>, </m:t>
                                    </m:r>
                                    <m:r>
                                      <a:rPr lang="en-US" sz="1700" b="0" i="1" smtClean="0">
                                        <a:solidFill>
                                          <a:srgbClr val="A4A3AB"/>
                                        </a:solidFill>
                                        <a:latin typeface="Cambria Math" panose="02040503050406030204" pitchFamily="18" charset="0"/>
                                        <a:ea typeface="Cambria Math" panose="02040503050406030204" pitchFamily="18" charset="0"/>
                                      </a:rPr>
                                      <m:t>𝑁</m:t>
                                    </m:r>
                                  </m:e>
                                </m:d>
                              </m:e>
                            </m:func>
                            <m:r>
                              <a:rPr lang="en-US" sz="1700" b="0" i="1" smtClean="0">
                                <a:solidFill>
                                  <a:srgbClr val="A4A3AB"/>
                                </a:solidFill>
                                <a:latin typeface="Cambria Math" panose="02040503050406030204" pitchFamily="18" charset="0"/>
                                <a:ea typeface="Cambria Math" panose="02040503050406030204" pitchFamily="18" charset="0"/>
                              </a:rPr>
                              <m:t>≤</m:t>
                            </m:r>
                            <m:r>
                              <a:rPr lang="en-US" sz="1700" b="0" i="1" smtClean="0">
                                <a:solidFill>
                                  <a:srgbClr val="A4A3AB"/>
                                </a:solidFill>
                                <a:latin typeface="Cambria Math" panose="02040503050406030204" pitchFamily="18" charset="0"/>
                                <a:ea typeface="Cambria Math" panose="02040503050406030204" pitchFamily="18" charset="0"/>
                              </a:rPr>
                              <m:t>𝑖</m:t>
                            </m:r>
                            <m:r>
                              <a:rPr lang="en-US" sz="1700" b="0" i="1" smtClean="0">
                                <a:solidFill>
                                  <a:srgbClr val="A4A3AB"/>
                                </a:solidFill>
                                <a:latin typeface="Cambria Math" panose="02040503050406030204" pitchFamily="18" charset="0"/>
                                <a:ea typeface="Cambria Math" panose="02040503050406030204" pitchFamily="18" charset="0"/>
                              </a:rPr>
                              <m:t>&lt;</m:t>
                            </m:r>
                            <m:r>
                              <a:rPr lang="en-US" sz="1700" b="0" i="1" smtClean="0">
                                <a:solidFill>
                                  <a:srgbClr val="A4A3AB"/>
                                </a:solidFill>
                                <a:latin typeface="Cambria Math" panose="02040503050406030204" pitchFamily="18" charset="0"/>
                                <a:ea typeface="Cambria Math" panose="02040503050406030204" pitchFamily="18" charset="0"/>
                              </a:rPr>
                              <m:t>𝑁</m:t>
                            </m:r>
                          </m:e>
                        </m:eqArr>
                      </m:e>
                    </m:d>
                  </m:oMath>
                </a14:m>
                <a:r>
                  <a:rPr lang="en-US" sz="1700">
                    <a:solidFill>
                      <a:srgbClr val="A4A3AB"/>
                    </a:solidFill>
                  </a:rPr>
                  <a:t>.</a:t>
                </a:r>
                <a:endParaRPr lang="en-US" sz="1700">
                  <a:latin typeface="Gill Sans MT (Body)"/>
                </a:endParaRPr>
              </a:p>
            </p:txBody>
          </p:sp>
        </mc:Choice>
        <mc:Fallback xmlns="">
          <p:sp>
            <p:nvSpPr>
              <p:cNvPr id="4" name="Content Placeholder 11">
                <a:extLst>
                  <a:ext uri="{FF2B5EF4-FFF2-40B4-BE49-F238E27FC236}">
                    <a16:creationId xmlns:a16="http://schemas.microsoft.com/office/drawing/2014/main" id="{7F5DFEB4-5D33-7B9B-771C-B3BAFC9200BA}"/>
                  </a:ext>
                </a:extLst>
              </p:cNvPr>
              <p:cNvSpPr txBox="1">
                <a:spLocks noRot="1" noChangeAspect="1" noMove="1" noResize="1" noEditPoints="1" noAdjustHandles="1" noChangeArrowheads="1" noChangeShapeType="1" noTextEdit="1"/>
              </p:cNvSpPr>
              <p:nvPr/>
            </p:nvSpPr>
            <p:spPr>
              <a:xfrm>
                <a:off x="550862" y="2507376"/>
                <a:ext cx="10711187" cy="2877328"/>
              </a:xfrm>
              <a:prstGeom prst="rect">
                <a:avLst/>
              </a:prstGeom>
              <a:blipFill>
                <a:blip r:embed="rId2"/>
                <a:stretch>
                  <a:fillRect l="-1195" t="-2119"/>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E3CFE028-29FE-B60F-5036-74764E410BC9}"/>
              </a:ext>
            </a:extLst>
          </p:cNvPr>
          <p:cNvSpPr txBox="1"/>
          <p:nvPr/>
        </p:nvSpPr>
        <p:spPr>
          <a:xfrm>
            <a:off x="550862" y="1713681"/>
            <a:ext cx="11090273" cy="343299"/>
          </a:xfrm>
          <a:prstGeom prst="rect">
            <a:avLst/>
          </a:prstGeom>
          <a:noFill/>
        </p:spPr>
        <p:txBody>
          <a:bodyPr wrap="square">
            <a:spAutoFit/>
          </a:bodyPr>
          <a:lstStyle/>
          <a:p>
            <a:pPr algn="just">
              <a:lnSpc>
                <a:spcPct val="80000"/>
              </a:lnSpc>
              <a:spcBef>
                <a:spcPts val="1000"/>
              </a:spcBef>
              <a:spcAft>
                <a:spcPts val="800"/>
              </a:spcAft>
            </a:pPr>
            <a:r>
              <a:rPr lang="en-US" sz="2000">
                <a:solidFill>
                  <a:schemeClr val="tx1">
                    <a:alpha val="60000"/>
                  </a:schemeClr>
                </a:solidFill>
              </a:rPr>
              <a:t>Giải quyết</a:t>
            </a:r>
            <a:endParaRPr lang="en-US" sz="2000" dirty="0">
              <a:solidFill>
                <a:schemeClr val="tx1">
                  <a:alpha val="60000"/>
                </a:schemeClr>
              </a:solidFill>
            </a:endParaRPr>
          </a:p>
        </p:txBody>
      </p:sp>
    </p:spTree>
    <p:extLst>
      <p:ext uri="{BB962C8B-B14F-4D97-AF65-F5344CB8AC3E}">
        <p14:creationId xmlns:p14="http://schemas.microsoft.com/office/powerpoint/2010/main" val="3232988348"/>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0811A92-D464-4AC4-A396-BA73B10CEEAC}">
  <ds:schemaRefs>
    <ds:schemaRef ds:uri="http://purl.org/dc/terms/"/>
    <ds:schemaRef ds:uri="http://purl.org/dc/elements/1.1/"/>
    <ds:schemaRef ds:uri="16c05727-aa75-4e4a-9b5f-8a80a1165891"/>
    <ds:schemaRef ds:uri="http://purl.org/dc/dcmitype/"/>
    <ds:schemaRef ds:uri="http://schemas.microsoft.com/office/infopath/2007/PartnerControls"/>
    <ds:schemaRef ds:uri="http://schemas.openxmlformats.org/package/2006/metadata/core-properties"/>
    <ds:schemaRef ds:uri="230e9df3-be65-4c73-a93b-d1236ebd677e"/>
    <ds:schemaRef ds:uri="http://schemas.microsoft.com/office/2006/metadata/properties"/>
    <ds:schemaRef ds:uri="http://schemas.microsoft.com/office/2006/documentManagement/types"/>
    <ds:schemaRef ds:uri="71af3243-3dd4-4a8d-8c0d-dd76da1f02a5"/>
    <ds:schemaRef ds:uri="http://schemas.microsoft.com/sharepoint/v3"/>
    <ds:schemaRef ds:uri="http://www.w3.org/XML/1998/namespace"/>
  </ds:schemaRefs>
</ds:datastoreItem>
</file>

<file path=customXml/itemProps3.xml><?xml version="1.0" encoding="utf-8"?>
<ds:datastoreItem xmlns:ds="http://schemas.openxmlformats.org/officeDocument/2006/customXml" ds:itemID="{904751AB-E840-446F-8D49-E697067EC88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{4FE076A2-A5A3-4635-A701-05AF9F34E39C}tf33713516_win32</Template>
  <TotalTime>1288</TotalTime>
  <Words>1777</Words>
  <Application>Microsoft Office PowerPoint</Application>
  <PresentationFormat>Widescreen</PresentationFormat>
  <Paragraphs>232</Paragraphs>
  <Slides>25</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Bahnschrift</vt:lpstr>
      <vt:lpstr>Bahnschrift SemiBold</vt:lpstr>
      <vt:lpstr>Calibri</vt:lpstr>
      <vt:lpstr>Cambria Math</vt:lpstr>
      <vt:lpstr>Gill Sans MT</vt:lpstr>
      <vt:lpstr>Gill Sans MT (Body)</vt:lpstr>
      <vt:lpstr>Walbaum Display</vt:lpstr>
      <vt:lpstr>Walbaum Display (Headings)</vt:lpstr>
      <vt:lpstr>3DFloatVTI</vt:lpstr>
      <vt:lpstr>Nhận dạng tư thế 2D, 3D  và ứng dụng</vt:lpstr>
      <vt:lpstr>Thành viên “Chiến thần”</vt:lpstr>
      <vt:lpstr>Phương pháp</vt:lpstr>
      <vt:lpstr>Nhận dạng 2D</vt:lpstr>
      <vt:lpstr>Nhận dạng 2D</vt:lpstr>
      <vt:lpstr>Nhận dạng 2D</vt:lpstr>
      <vt:lpstr>Nhận dạng 2D</vt:lpstr>
      <vt:lpstr>Nhận dạng 2D</vt:lpstr>
      <vt:lpstr>Nhận dạng 2D</vt:lpstr>
      <vt:lpstr>Nhận dạng 2D</vt:lpstr>
      <vt:lpstr>Nhận dạng 2D</vt:lpstr>
      <vt:lpstr>Nhận dạng 2D</vt:lpstr>
      <vt:lpstr>Nhận dạng 2D</vt:lpstr>
      <vt:lpstr>Nhận dạng 2D</vt:lpstr>
      <vt:lpstr>Nhận dạng 2D</vt:lpstr>
      <vt:lpstr>PowerPoint Presentation</vt:lpstr>
      <vt:lpstr>PowerPoint Presentation</vt:lpstr>
      <vt:lpstr>Nhận dạng 2D</vt:lpstr>
      <vt:lpstr>Nhận dạng 2D</vt:lpstr>
      <vt:lpstr>Nhận dạng 2D</vt:lpstr>
      <vt:lpstr>Nhận dạng 2D</vt:lpstr>
      <vt:lpstr>Tập dữ liệu</vt:lpstr>
      <vt:lpstr>Phương pháp</vt:lpstr>
      <vt:lpstr>Tham khảo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TRỊNH LÊ NGUYÊN VŨ</dc:creator>
  <cp:lastModifiedBy>TÀO KHÁNH DUY</cp:lastModifiedBy>
  <cp:revision>85</cp:revision>
  <dcterms:created xsi:type="dcterms:W3CDTF">2022-11-16T05:05:06Z</dcterms:created>
  <dcterms:modified xsi:type="dcterms:W3CDTF">2022-12-01T00:48:52Z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